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1" r:id="rId3"/>
    <p:sldId id="281" r:id="rId4"/>
    <p:sldId id="283" r:id="rId5"/>
    <p:sldId id="299" r:id="rId6"/>
    <p:sldId id="300" r:id="rId7"/>
    <p:sldId id="298" r:id="rId8"/>
    <p:sldId id="282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5" r:id="rId22"/>
    <p:sldId id="276" r:id="rId23"/>
    <p:sldId id="30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3"/>
            <p14:sldId id="299"/>
            <p14:sldId id="300"/>
            <p14:sldId id="298"/>
            <p14:sldId id="282"/>
            <p14:sldId id="284"/>
          </p14:sldIdLst>
        </p14:section>
        <p14:section name="Topic 1" id="{6D9936A3-3945-4757-BC8B-B5C252D8E036}">
          <p14:sldIdLst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  <p14:sldId id="276"/>
            <p14:sldId id="301"/>
            <p14:sldId id="277"/>
          </p14:sldIdLst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84000" autoAdjust="0"/>
  </p:normalViewPr>
  <p:slideViewPr>
    <p:cSldViewPr>
      <p:cViewPr varScale="1">
        <p:scale>
          <a:sx n="69" d="100"/>
          <a:sy n="69" d="100"/>
        </p:scale>
        <p:origin x="21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2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4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2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1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4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2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6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5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3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001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090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97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hyperlink" Target="mshelp://windows/?id=30f287bb-9c0d-4af7-a2b8-9102f3709762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windows.microsoft.com/en-us/windows7/products/features/snipping-tool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Ann.Gipalo@att.net" TargetMode="External"/><Relationship Id="rId3" Type="http://schemas.openxmlformats.org/officeDocument/2006/relationships/tags" Target="../tags/tag21.xml"/><Relationship Id="rId7" Type="http://schemas.openxmlformats.org/officeDocument/2006/relationships/hyperlink" Target="http://www.constantcontact.com/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://www.dccpta.org/" TargetMode="Externa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524000"/>
            <a:ext cx="6180224" cy="2232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a typeface="Verdana" pitchFamily="34" charset="0"/>
                <a:cs typeface="Verdana" pitchFamily="34" charset="0"/>
              </a:rPr>
              <a:t>Creating Effective Newsletters</a:t>
            </a:r>
            <a:endParaRPr lang="en-US" sz="6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n-lt"/>
              </a:rPr>
              <a:t>Presented by:  Ann Gipalo</a:t>
            </a:r>
          </a:p>
          <a:p>
            <a:r>
              <a:rPr lang="en-US" sz="2400" dirty="0" smtClean="0">
                <a:latin typeface="+mn-lt"/>
              </a:rPr>
              <a:t>Duval County Council PTA</a:t>
            </a:r>
          </a:p>
          <a:p>
            <a:r>
              <a:rPr lang="en-US" sz="2400" dirty="0" smtClean="0">
                <a:latin typeface="+mn-lt"/>
              </a:rPr>
              <a:t>September 7, 2012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237555"/>
            <a:ext cx="2057400" cy="12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76400"/>
            <a:ext cx="5486400" cy="4800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Publishing Schedule: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Normal schedule should be in the masthead in every issue.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If you need to change the schedule for some reason – notify your readers and contributors as soon as possible.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Provide new copy deadline date to contributors.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828800"/>
            <a:ext cx="5486400" cy="41910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How do I fill all that white space??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Use your Board meeting notes and the master calendar to prompt you to contact other Board members who have news/events they need to publicize.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Contact other Board members at least a week before you need their article.  Follow up in 2-3 days.</a:t>
            </a:r>
          </a:p>
          <a:p>
            <a:pPr lvl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0574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b="1" dirty="0" smtClean="0">
                <a:latin typeface="+mj-lt"/>
                <a:ea typeface="Verdana" pitchFamily="34" charset="0"/>
                <a:cs typeface="Verdana" pitchFamily="34" charset="0"/>
              </a:rPr>
              <a:t>Student Names:  </a:t>
            </a:r>
          </a:p>
          <a:p>
            <a:pPr lvl="1"/>
            <a:endParaRPr lang="en-US" sz="2000" b="1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Do NOT publish first and last names of students without signed parent release.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With principal's permission, you may publish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first names only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in text of newsletter; do not use in photo captions.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969" y="27972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685800"/>
            <a:ext cx="5732070" cy="5791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lvl="0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School and PTA items: </a:t>
            </a:r>
          </a:p>
          <a:p>
            <a:pPr lvl="0"/>
            <a:endParaRPr lang="en-U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Volunteer Requests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2. How to get a DCPS Volunteer Card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3. Volunteer of the Month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4. Accomplishments of teachers and 	students –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a. newly Board certified teachers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	b. top AR Readers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c. Spelling Bee winner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d. Sunshine Math winners,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e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tc.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PTA General Meetings, date and time; then follow up with summary of meeting.</a:t>
            </a:r>
          </a:p>
          <a:p>
            <a:pPr marL="800100" lvl="1" indent="-342900">
              <a:buAutoNum type="arabicPeriod" startAt="5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85800"/>
            <a:ext cx="5257800" cy="579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School and PTA items</a:t>
            </a:r>
          </a:p>
          <a:p>
            <a:pPr lvl="0"/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i="1" dirty="0" smtClean="0">
                <a:ea typeface="Verdana" pitchFamily="34" charset="0"/>
                <a:cs typeface="Verdana" pitchFamily="34" charset="0"/>
              </a:rPr>
              <a:t>(continued)</a:t>
            </a:r>
            <a:endParaRPr lang="en-US" i="1" dirty="0"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6. PTA Election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7. SAC Members, election info, meeting dates and times.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8. Business and Community Members</a:t>
            </a:r>
          </a:p>
          <a:p>
            <a:pPr marL="800100" lvl="1" indent="-342900">
              <a:buAutoNum type="arabicPeriod" startAt="5"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AutoNum type="arabicPeriod" startAt="5"/>
            </a:pP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AutoNum type="arabicPeriod" startAt="5"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** Do NOT publish your budget.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762000"/>
            <a:ext cx="5816154" cy="518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Other items to consider:</a:t>
            </a:r>
          </a:p>
          <a:p>
            <a:endParaRPr lang="en-US" sz="2400" dirty="0"/>
          </a:p>
          <a:p>
            <a:r>
              <a:rPr lang="en-US" sz="2400" dirty="0" smtClean="0"/>
              <a:t>Supervisor of Elections website</a:t>
            </a:r>
          </a:p>
          <a:p>
            <a:endParaRPr lang="en-US" sz="2400" dirty="0"/>
          </a:p>
          <a:p>
            <a:r>
              <a:rPr lang="en-US" sz="2400" dirty="0" smtClean="0"/>
              <a:t>Jacksonville Public Library, Spring Book Sale </a:t>
            </a:r>
          </a:p>
          <a:p>
            <a:endParaRPr lang="en-US" sz="2400" dirty="0"/>
          </a:p>
          <a:p>
            <a:r>
              <a:rPr lang="en-US" sz="2400" dirty="0" smtClean="0"/>
              <a:t>Boy Scout and Girl Scout Roundup </a:t>
            </a:r>
          </a:p>
          <a:p>
            <a:endParaRPr lang="en-US" sz="2400" dirty="0"/>
          </a:p>
          <a:p>
            <a:r>
              <a:rPr lang="en-US" sz="2400" dirty="0" smtClean="0"/>
              <a:t>Food Bank – items needed</a:t>
            </a:r>
          </a:p>
          <a:p>
            <a:endParaRPr lang="en-US" sz="2400" dirty="0"/>
          </a:p>
          <a:p>
            <a:r>
              <a:rPr lang="en-US" sz="2400" dirty="0" smtClean="0"/>
              <a:t>Local Church “Free Sale” dates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20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Approvals</a:t>
            </a:r>
          </a:p>
          <a:p>
            <a:pPr lvl="1"/>
            <a:endParaRPr lang="en-US" sz="2000" b="1" dirty="0"/>
          </a:p>
          <a:p>
            <a:pPr lvl="1"/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Every issue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of your Newsletter MUST be reviewed and approved by your PTA President and the Principal (or their designee) before          it is published.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22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2438400"/>
            <a:ext cx="6400800" cy="3657600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/>
              <a:t>Publishing Schedule:</a:t>
            </a:r>
            <a:br>
              <a:rPr lang="en-US" sz="3600" dirty="0" smtClean="0"/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Publishing schedule should be included in the _______ box.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you need to change the publishing schedule, let your readers know as far in advance as possible.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notify your contributors of any change in copy deadline.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286000"/>
            <a:ext cx="5486400" cy="419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Archive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Keep one clean, printed copy of every issue in a 3-ring binder.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This is the permanent record of what you did. </a:t>
            </a:r>
          </a:p>
          <a:p>
            <a:pPr lvl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Hints and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Ask your Community and Business partners to send you a scalable, </a:t>
            </a:r>
            <a:r>
              <a:rPr lang="en-US" sz="2400" b="1" dirty="0" smtClean="0"/>
              <a:t>.jpg </a:t>
            </a:r>
            <a:r>
              <a:rPr lang="en-US" sz="2400" dirty="0"/>
              <a:t>copy of their logo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Keep a “Working Copy” file in Word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Who, What, Where, When, Why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Edit, Edit, Edit, proofread,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set of eyes, “rest” for 1 day, then proof again.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SPELL CHECK	</a:t>
            </a:r>
            <a:r>
              <a:rPr lang="en-US" sz="2400" b="1" dirty="0" smtClean="0"/>
              <a:t> SPELL </a:t>
            </a:r>
            <a:r>
              <a:rPr lang="en-US" sz="2400" b="1" dirty="0"/>
              <a:t>CHECK </a:t>
            </a:r>
            <a:r>
              <a:rPr lang="en-US" sz="2400" b="1" dirty="0" smtClean="0"/>
              <a:t>          SPELL CHECK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87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clip logos from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2818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sz="4400" dirty="0"/>
          </a:p>
          <a:p>
            <a:pPr lvl="1"/>
            <a:r>
              <a:rPr lang="en-US" dirty="0"/>
              <a:t>Go to the company’s website and look for one of their logos.</a:t>
            </a:r>
          </a:p>
          <a:p>
            <a:pPr lvl="1"/>
            <a:r>
              <a:rPr lang="en-US" dirty="0"/>
              <a:t>Microsoft “Snipping Tool”   </a:t>
            </a:r>
            <a:r>
              <a:rPr lang="en-US" u="sng" dirty="0">
                <a:hlinkClick r:id="rId6"/>
              </a:rPr>
              <a:t>http://windows.microsoft.com/en-us/windows7/products/features/snipping-tool</a:t>
            </a:r>
            <a:endParaRPr lang="en-US" dirty="0"/>
          </a:p>
          <a:p>
            <a:pPr lvl="2"/>
            <a:r>
              <a:rPr lang="en-US" sz="2800" dirty="0"/>
              <a:t>You can use Snipping Tool to capture a screen shot, or </a:t>
            </a:r>
            <a:r>
              <a:rPr lang="en-US" sz="2800" u="sng" dirty="0">
                <a:hlinkClick r:id="rId7" tooltip="View definition"/>
              </a:rPr>
              <a:t>snip</a:t>
            </a:r>
            <a:r>
              <a:rPr lang="en-US" sz="2800" dirty="0"/>
              <a:t>, of any object on your screen, and then annotate, save, or share the image. </a:t>
            </a:r>
          </a:p>
          <a:p>
            <a:pPr lvl="2"/>
            <a:r>
              <a:rPr lang="en-US" sz="2800" dirty="0"/>
              <a:t>Snipping Tool is available only in the Home Premium, Professional, Ultimate, and Enterprise editions of Windows 7.  Apparently XP and Vista folks are out of luck…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22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Where to get Newsletter Templates: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800" dirty="0"/>
              <a:t>Microsoft Word</a:t>
            </a:r>
            <a:r>
              <a:rPr lang="en-US" sz="3800" dirty="0" smtClean="0"/>
              <a:t>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Click the </a:t>
            </a:r>
            <a:r>
              <a:rPr lang="en-US" sz="2400" b="1" dirty="0"/>
              <a:t>Microsoft Office Button</a:t>
            </a:r>
            <a:r>
              <a:rPr lang="en-US" sz="2400" dirty="0"/>
              <a:t> , and then click </a:t>
            </a:r>
            <a:r>
              <a:rPr lang="en-US" sz="2400" b="1" dirty="0"/>
              <a:t>New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Under </a:t>
            </a:r>
            <a:r>
              <a:rPr lang="en-US" sz="2400" b="1" dirty="0"/>
              <a:t>Templates</a:t>
            </a:r>
            <a:r>
              <a:rPr lang="en-US" sz="2400" dirty="0"/>
              <a:t>, do one of the following: 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Installed Templates</a:t>
            </a:r>
            <a:r>
              <a:rPr lang="en-US" dirty="0"/>
              <a:t> to select a template that is available on your computer. </a:t>
            </a:r>
          </a:p>
          <a:p>
            <a:pPr lvl="2"/>
            <a:r>
              <a:rPr lang="en-US" dirty="0"/>
              <a:t>Click one of the links under </a:t>
            </a:r>
            <a:r>
              <a:rPr lang="en-US" b="1" dirty="0"/>
              <a:t>Microsoft Office Online</a:t>
            </a:r>
            <a:r>
              <a:rPr lang="en-US" dirty="0"/>
              <a:t>, such as </a:t>
            </a:r>
            <a:r>
              <a:rPr lang="en-US" b="1" dirty="0"/>
              <a:t>Flyers</a:t>
            </a:r>
            <a:r>
              <a:rPr lang="en-US" dirty="0"/>
              <a:t> or </a:t>
            </a:r>
            <a:r>
              <a:rPr lang="en-US" b="1" dirty="0"/>
              <a:t>Letters and Letterhead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Double-click the template that you want.</a:t>
            </a:r>
          </a:p>
          <a:p>
            <a:pPr marL="914400" lvl="2" indent="0">
              <a:buNone/>
            </a:pPr>
            <a:endParaRPr lang="en-US" sz="17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Electronic Communications: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E-mail your newsletter to parents as a PDF </a:t>
            </a:r>
            <a:r>
              <a:rPr lang="en-US" sz="2400" dirty="0" smtClean="0"/>
              <a:t>file.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Post on your PTA website and/or the school’s website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Constant Contact – </a:t>
            </a:r>
            <a:r>
              <a:rPr lang="en-US" sz="2400" dirty="0" smtClean="0"/>
              <a:t>(DCCPTA </a:t>
            </a:r>
            <a:r>
              <a:rPr lang="en-US" sz="2400" dirty="0"/>
              <a:t>monthly “</a:t>
            </a:r>
            <a:r>
              <a:rPr lang="en-US" sz="2400" dirty="0" smtClean="0"/>
              <a:t>Highlights”).  </a:t>
            </a:r>
            <a:r>
              <a:rPr lang="en-US" sz="1800" dirty="0" smtClean="0"/>
              <a:t>Artwork  limitations without upgrade.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2695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a typeface="Verdana" pitchFamily="34" charset="0"/>
                <a:cs typeface="Verdana" pitchFamily="34" charset="0"/>
              </a:rPr>
              <a:t>Communication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is what’s important – not the format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Remember your audience – what’s important to them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Inform/Educate your school community about budget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and School Board issues, pending legislation at the state and federal levels.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Edit 		Edit 		Edit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This presentation and other workshop materials</a:t>
            </a:r>
            <a:br>
              <a:rPr lang="en-US" dirty="0" smtClean="0"/>
            </a:br>
            <a:r>
              <a:rPr lang="en-US" b="1" dirty="0" smtClean="0">
                <a:hlinkClick r:id="rId6"/>
              </a:rPr>
              <a:t>www.dccpta.org</a:t>
            </a:r>
            <a:endParaRPr lang="en-US" b="1" u="sng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Constant Contact</a:t>
            </a:r>
            <a:br>
              <a:rPr lang="en-US" dirty="0" smtClean="0"/>
            </a:br>
            <a:r>
              <a:rPr lang="en-US" b="1" u="sng" dirty="0" smtClean="0">
                <a:solidFill>
                  <a:schemeClr val="tx2"/>
                </a:solidFill>
                <a:hlinkClick r:id="rId7"/>
              </a:rPr>
              <a:t>www.constantcontact.com</a:t>
            </a:r>
            <a:endParaRPr lang="en-US" b="1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Ann Gipalo</a:t>
            </a:r>
            <a:br>
              <a:rPr lang="en-US" dirty="0" smtClean="0"/>
            </a:br>
            <a:r>
              <a:rPr lang="en-US" b="1" dirty="0" smtClean="0">
                <a:hlinkClick r:id="rId8"/>
              </a:rPr>
              <a:t>Ann.Gipalo@att.net</a:t>
            </a:r>
            <a:endParaRPr lang="en-US" b="1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429000" y="1981200"/>
            <a:ext cx="4343400" cy="2276475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en-US" sz="4900" i="1" dirty="0" smtClean="0">
                <a:solidFill>
                  <a:srgbClr val="7030A0"/>
                </a:solidFill>
              </a:rPr>
              <a:t>Congratulations!</a:t>
            </a:r>
            <a:br>
              <a:rPr lang="en-US" sz="4900" i="1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/>
            </a:r>
            <a:br>
              <a:rPr lang="en-US" i="1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>Good luck!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331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1336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1"/>
            <a:r>
              <a:rPr lang="en-US" sz="4000" b="1" dirty="0" smtClean="0">
                <a:latin typeface="+mj-lt"/>
                <a:ea typeface="Verdana" pitchFamily="34" charset="0"/>
                <a:cs typeface="Verdana" pitchFamily="34" charset="0"/>
              </a:rPr>
              <a:t>Microsoft Publisher</a:t>
            </a:r>
            <a:r>
              <a:rPr lang="en-US" sz="4000" b="1" dirty="0">
                <a:latin typeface="+mj-lt"/>
                <a:ea typeface="Verdana" pitchFamily="34" charset="0"/>
                <a:cs typeface="Verdana" pitchFamily="34" charset="0"/>
              </a:rPr>
              <a:t>:  </a:t>
            </a:r>
            <a:endParaRPr lang="en-US" sz="40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I highly </a:t>
            </a:r>
            <a:r>
              <a:rPr lang="en-US" b="1" dirty="0">
                <a:latin typeface="+mj-lt"/>
                <a:ea typeface="Verdana" pitchFamily="34" charset="0"/>
                <a:cs typeface="Verdana" pitchFamily="34" charset="0"/>
              </a:rPr>
              <a:t>recommend this program</a:t>
            </a:r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!!</a:t>
            </a:r>
          </a:p>
          <a:p>
            <a:pPr lvl="1"/>
            <a:endParaRPr lang="en-US" sz="2000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From your Start button, open Publisher 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1</a:t>
            </a:r>
            <a:r>
              <a:rPr lang="en-US" sz="2800" baseline="30000" dirty="0" smtClean="0">
                <a:latin typeface="+mj-lt"/>
                <a:ea typeface="Verdana" pitchFamily="34" charset="0"/>
                <a:cs typeface="Verdana" pitchFamily="34" charset="0"/>
              </a:rPr>
              <a:t>st</a:t>
            </a: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 page will have samples of available Popular Templates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Search database of installed templates or search online templates.</a:t>
            </a:r>
            <a:endParaRPr lang="en-US" sz="28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685800"/>
            <a:ext cx="5867400" cy="57912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lvl="0"/>
            <a:r>
              <a:rPr lang="en-US" sz="46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Minimum standard newsletter </a:t>
            </a:r>
            <a:r>
              <a:rPr lang="en-US" sz="4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elements: </a:t>
            </a:r>
          </a:p>
          <a:p>
            <a:pPr lvl="0"/>
            <a:endParaRPr lang="en-U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b="1" dirty="0" smtClean="0">
                <a:ea typeface="Verdana" pitchFamily="34" charset="0"/>
                <a:cs typeface="Verdana" pitchFamily="34" charset="0"/>
              </a:rPr>
              <a:t>Nameplate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 – Banner at top of newsletter with the name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of your newsletter,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logo/mascot, and: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3100" dirty="0" smtClean="0">
                <a:ea typeface="Verdana" pitchFamily="34" charset="0"/>
                <a:cs typeface="Verdana" pitchFamily="34" charset="0"/>
              </a:rPr>
              <a:t>a. Date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, Volume and issue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information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b. Name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of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Principal and PTA President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b="1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b="1" dirty="0" smtClean="0">
                <a:ea typeface="Verdana" pitchFamily="34" charset="0"/>
                <a:cs typeface="Verdana" pitchFamily="34" charset="0"/>
              </a:rPr>
              <a:t>Masthead: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 How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frequently the newsletter is published, who to contact about anything they read in the newsletter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a. Recommend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only publishing the PTA President’s </a:t>
            </a:r>
            <a:r>
              <a:rPr lang="en-US" sz="3100" b="1" dirty="0">
                <a:ea typeface="Verdana" pitchFamily="34" charset="0"/>
                <a:cs typeface="Verdana" pitchFamily="34" charset="0"/>
              </a:rPr>
              <a:t>home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 phone number.   </a:t>
            </a:r>
            <a:endParaRPr lang="en-US" sz="3100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b. Editor’s e-mail address.</a:t>
            </a:r>
          </a:p>
          <a:p>
            <a:pPr lvl="1"/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dirty="0" smtClean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38400"/>
            <a:ext cx="685704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472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2057400"/>
            <a:ext cx="64068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4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00200"/>
            <a:ext cx="54864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3200" dirty="0" smtClean="0">
                <a:ea typeface="Verdana" pitchFamily="34" charset="0"/>
                <a:cs typeface="Verdana" pitchFamily="34" charset="0"/>
              </a:rPr>
              <a:t>Other Common Elements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Calendar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Board Members List: Name, position and phone number or e-mail address.</a:t>
            </a:r>
          </a:p>
          <a:p>
            <a:pPr lvl="1"/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Table of Contents.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Frequent Contacts: PTA website address(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es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), school website, 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OnCourse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MyLunchMoney.com, etc.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2087940"/>
            <a:ext cx="58161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Calendar Items</a:t>
            </a:r>
          </a:p>
          <a:p>
            <a:endParaRPr lang="en-US" sz="2400" dirty="0"/>
          </a:p>
          <a:p>
            <a:r>
              <a:rPr lang="en-US" sz="2400" dirty="0" smtClean="0"/>
              <a:t>August: Check the School’s Master Calendar</a:t>
            </a:r>
          </a:p>
          <a:p>
            <a:endParaRPr lang="en-US" sz="2400" dirty="0"/>
          </a:p>
          <a:p>
            <a:r>
              <a:rPr lang="en-US" sz="2400" dirty="0" smtClean="0"/>
              <a:t>Create a calendar list with ALL school events</a:t>
            </a:r>
          </a:p>
          <a:p>
            <a:endParaRPr lang="en-US" sz="2400" dirty="0"/>
          </a:p>
          <a:p>
            <a:r>
              <a:rPr lang="en-US" sz="2400" dirty="0" smtClean="0"/>
              <a:t>Weekly newsletters: Include upcoming events for next 10 days to 3 weeks.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10" y="1609725"/>
            <a:ext cx="71056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1315</Words>
  <Application>Microsoft Office PowerPoint</Application>
  <PresentationFormat>On-screen Show (4:3)</PresentationFormat>
  <Paragraphs>206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Verdana</vt:lpstr>
      <vt:lpstr>Training</vt:lpstr>
      <vt:lpstr>Creating Effective Newsletters</vt:lpstr>
      <vt:lpstr>Where to get Newsletter Templates: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Publishing Schedule: Publishing schedule should be included in the _______ box.  If you need to change the publishing schedule, let your readers know as far in advance as possible.   notify your contributors of any change in copy deadline. </vt:lpstr>
      <vt:lpstr>Hints and Tips</vt:lpstr>
      <vt:lpstr>How to clip logos from websites</vt:lpstr>
      <vt:lpstr>Electronic Communications: </vt:lpstr>
      <vt:lpstr>Summary</vt:lpstr>
      <vt:lpstr>Resources</vt:lpstr>
      <vt:lpstr>Congratulations!  Good luck! 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2012-09-06T16:44:00Z</dcterms:created>
  <dcterms:modified xsi:type="dcterms:W3CDTF">2014-08-18T03:06:58Z</dcterms:modified>
</cp:coreProperties>
</file>