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34"/>
  </p:notesMasterIdLst>
  <p:handoutMasterIdLst>
    <p:handoutMasterId r:id="rId35"/>
  </p:handoutMasterIdLst>
  <p:sldIdLst>
    <p:sldId id="256" r:id="rId2"/>
    <p:sldId id="269" r:id="rId3"/>
    <p:sldId id="271" r:id="rId4"/>
    <p:sldId id="257" r:id="rId5"/>
    <p:sldId id="258" r:id="rId6"/>
    <p:sldId id="259" r:id="rId7"/>
    <p:sldId id="260" r:id="rId8"/>
    <p:sldId id="261" r:id="rId9"/>
    <p:sldId id="262" r:id="rId10"/>
    <p:sldId id="277" r:id="rId11"/>
    <p:sldId id="265" r:id="rId12"/>
    <p:sldId id="266" r:id="rId13"/>
    <p:sldId id="267" r:id="rId14"/>
    <p:sldId id="263" r:id="rId15"/>
    <p:sldId id="264" r:id="rId16"/>
    <p:sldId id="268" r:id="rId17"/>
    <p:sldId id="270" r:id="rId18"/>
    <p:sldId id="272" r:id="rId19"/>
    <p:sldId id="279" r:id="rId20"/>
    <p:sldId id="281" r:id="rId21"/>
    <p:sldId id="282" r:id="rId22"/>
    <p:sldId id="280" r:id="rId23"/>
    <p:sldId id="283" r:id="rId24"/>
    <p:sldId id="284" r:id="rId25"/>
    <p:sldId id="285" r:id="rId26"/>
    <p:sldId id="286" r:id="rId27"/>
    <p:sldId id="287" r:id="rId28"/>
    <p:sldId id="273" r:id="rId29"/>
    <p:sldId id="276" r:id="rId30"/>
    <p:sldId id="274" r:id="rId31"/>
    <p:sldId id="278" r:id="rId32"/>
    <p:sldId id="275" r:id="rId33"/>
  </p:sldIdLst>
  <p:sldSz cx="9144000" cy="6858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79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3936" tIns="46968" rIns="93936" bIns="46968"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68154"/>
          </a:xfrm>
          <a:prstGeom prst="rect">
            <a:avLst/>
          </a:prstGeom>
        </p:spPr>
        <p:txBody>
          <a:bodyPr vert="horz" lIns="93936" tIns="46968" rIns="93936" bIns="46968" rtlCol="0"/>
          <a:lstStyle>
            <a:lvl1pPr algn="r">
              <a:defRPr sz="1200"/>
            </a:lvl1pPr>
          </a:lstStyle>
          <a:p>
            <a:fld id="{39C17B1F-597D-44D7-B8E5-EFE3B79A0C62}" type="datetimeFigureOut">
              <a:rPr lang="en-US" smtClean="0"/>
              <a:t>10/10/2014</a:t>
            </a:fld>
            <a:endParaRPr lang="en-US"/>
          </a:p>
        </p:txBody>
      </p:sp>
      <p:sp>
        <p:nvSpPr>
          <p:cNvPr id="4" name="Footer Placeholder 3"/>
          <p:cNvSpPr>
            <a:spLocks noGrp="1"/>
          </p:cNvSpPr>
          <p:nvPr>
            <p:ph type="ftr" sz="quarter" idx="2"/>
          </p:nvPr>
        </p:nvSpPr>
        <p:spPr>
          <a:xfrm>
            <a:off x="0" y="8893296"/>
            <a:ext cx="3066733" cy="468154"/>
          </a:xfrm>
          <a:prstGeom prst="rect">
            <a:avLst/>
          </a:prstGeom>
        </p:spPr>
        <p:txBody>
          <a:bodyPr vert="horz" lIns="93936" tIns="46968" rIns="93936" bIns="46968"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893296"/>
            <a:ext cx="3066733" cy="468154"/>
          </a:xfrm>
          <a:prstGeom prst="rect">
            <a:avLst/>
          </a:prstGeom>
        </p:spPr>
        <p:txBody>
          <a:bodyPr vert="horz" lIns="93936" tIns="46968" rIns="93936" bIns="46968" rtlCol="0" anchor="b"/>
          <a:lstStyle>
            <a:lvl1pPr algn="r">
              <a:defRPr sz="1200"/>
            </a:lvl1pPr>
          </a:lstStyle>
          <a:p>
            <a:fld id="{43911C03-9821-4DEA-979F-7C265FF86574}" type="slidenum">
              <a:rPr lang="en-US" smtClean="0"/>
              <a:t>‹#›</a:t>
            </a:fld>
            <a:endParaRPr lang="en-US"/>
          </a:p>
        </p:txBody>
      </p:sp>
    </p:spTree>
    <p:extLst>
      <p:ext uri="{BB962C8B-B14F-4D97-AF65-F5344CB8AC3E}">
        <p14:creationId xmlns:p14="http://schemas.microsoft.com/office/powerpoint/2010/main" val="6985995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3936" tIns="46968" rIns="93936" bIns="46968" rtlCol="0"/>
          <a:lstStyle>
            <a:lvl1pPr algn="l">
              <a:defRPr sz="1200"/>
            </a:lvl1pPr>
          </a:lstStyle>
          <a:p>
            <a:endParaRPr lang="en-US" dirty="0"/>
          </a:p>
        </p:txBody>
      </p:sp>
      <p:sp>
        <p:nvSpPr>
          <p:cNvPr id="3" name="Date Placeholder 2"/>
          <p:cNvSpPr>
            <a:spLocks noGrp="1"/>
          </p:cNvSpPr>
          <p:nvPr>
            <p:ph type="dt" idx="1"/>
          </p:nvPr>
        </p:nvSpPr>
        <p:spPr>
          <a:xfrm>
            <a:off x="4008705" y="0"/>
            <a:ext cx="3066733" cy="468154"/>
          </a:xfrm>
          <a:prstGeom prst="rect">
            <a:avLst/>
          </a:prstGeom>
        </p:spPr>
        <p:txBody>
          <a:bodyPr vert="horz" lIns="93936" tIns="46968" rIns="93936" bIns="46968" rtlCol="0"/>
          <a:lstStyle>
            <a:lvl1pPr algn="r">
              <a:defRPr sz="1200"/>
            </a:lvl1pPr>
          </a:lstStyle>
          <a:p>
            <a:fld id="{BA098DC7-AFA1-4B18-82F5-D22CB71ED23C}" type="datetimeFigureOut">
              <a:rPr lang="en-US" smtClean="0"/>
              <a:t>10/10/2014</a:t>
            </a:fld>
            <a:endParaRPr lang="en-US" dirty="0"/>
          </a:p>
        </p:txBody>
      </p:sp>
      <p:sp>
        <p:nvSpPr>
          <p:cNvPr id="4" name="Slide Image Placeholder 3"/>
          <p:cNvSpPr>
            <a:spLocks noGrp="1" noRot="1" noChangeAspect="1"/>
          </p:cNvSpPr>
          <p:nvPr>
            <p:ph type="sldImg" idx="2"/>
          </p:nvPr>
        </p:nvSpPr>
        <p:spPr>
          <a:xfrm>
            <a:off x="1196975" y="701675"/>
            <a:ext cx="4683125" cy="3511550"/>
          </a:xfrm>
          <a:prstGeom prst="rect">
            <a:avLst/>
          </a:prstGeom>
          <a:noFill/>
          <a:ln w="12700">
            <a:solidFill>
              <a:prstClr val="black"/>
            </a:solidFill>
          </a:ln>
        </p:spPr>
        <p:txBody>
          <a:bodyPr vert="horz" lIns="93936" tIns="46968" rIns="93936" bIns="46968" rtlCol="0" anchor="ctr"/>
          <a:lstStyle/>
          <a:p>
            <a:endParaRPr lang="en-US" dirty="0"/>
          </a:p>
        </p:txBody>
      </p:sp>
      <p:sp>
        <p:nvSpPr>
          <p:cNvPr id="5" name="Notes Placeholder 4"/>
          <p:cNvSpPr>
            <a:spLocks noGrp="1"/>
          </p:cNvSpPr>
          <p:nvPr>
            <p:ph type="body" sz="quarter" idx="3"/>
          </p:nvPr>
        </p:nvSpPr>
        <p:spPr>
          <a:xfrm>
            <a:off x="707708" y="4447461"/>
            <a:ext cx="5661660" cy="4213384"/>
          </a:xfrm>
          <a:prstGeom prst="rect">
            <a:avLst/>
          </a:prstGeom>
        </p:spPr>
        <p:txBody>
          <a:bodyPr vert="horz" lIns="93936" tIns="46968" rIns="93936" bIns="4696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93296"/>
            <a:ext cx="3066733" cy="468154"/>
          </a:xfrm>
          <a:prstGeom prst="rect">
            <a:avLst/>
          </a:prstGeom>
        </p:spPr>
        <p:txBody>
          <a:bodyPr vert="horz" lIns="93936" tIns="46968" rIns="93936" bIns="46968"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08705" y="8893296"/>
            <a:ext cx="3066733" cy="468154"/>
          </a:xfrm>
          <a:prstGeom prst="rect">
            <a:avLst/>
          </a:prstGeom>
        </p:spPr>
        <p:txBody>
          <a:bodyPr vert="horz" lIns="93936" tIns="46968" rIns="93936" bIns="46968" rtlCol="0" anchor="b"/>
          <a:lstStyle>
            <a:lvl1pPr algn="r">
              <a:defRPr sz="1200"/>
            </a:lvl1pPr>
          </a:lstStyle>
          <a:p>
            <a:fld id="{25E0EE92-CB06-4DCC-B74B-016713BA1A81}" type="slidenum">
              <a:rPr lang="en-US" smtClean="0"/>
              <a:t>‹#›</a:t>
            </a:fld>
            <a:endParaRPr lang="en-US" dirty="0"/>
          </a:p>
        </p:txBody>
      </p:sp>
    </p:spTree>
    <p:extLst>
      <p:ext uri="{BB962C8B-B14F-4D97-AF65-F5344CB8AC3E}">
        <p14:creationId xmlns:p14="http://schemas.microsoft.com/office/powerpoint/2010/main" val="17450785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E0EE92-CB06-4DCC-B74B-016713BA1A81}" type="slidenum">
              <a:rPr lang="en-US" smtClean="0"/>
              <a:t>1</a:t>
            </a:fld>
            <a:endParaRPr lang="en-US" dirty="0"/>
          </a:p>
        </p:txBody>
      </p:sp>
    </p:spTree>
    <p:extLst>
      <p:ext uri="{BB962C8B-B14F-4D97-AF65-F5344CB8AC3E}">
        <p14:creationId xmlns:p14="http://schemas.microsoft.com/office/powerpoint/2010/main" val="5956220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5E0EE92-CB06-4DCC-B74B-016713BA1A81}" type="slidenum">
              <a:rPr lang="en-US" smtClean="0"/>
              <a:t>7</a:t>
            </a:fld>
            <a:endParaRPr lang="en-US" dirty="0"/>
          </a:p>
        </p:txBody>
      </p:sp>
    </p:spTree>
    <p:extLst>
      <p:ext uri="{BB962C8B-B14F-4D97-AF65-F5344CB8AC3E}">
        <p14:creationId xmlns:p14="http://schemas.microsoft.com/office/powerpoint/2010/main" val="11645303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5E0EE92-CB06-4DCC-B74B-016713BA1A81}" type="slidenum">
              <a:rPr lang="en-US" smtClean="0"/>
              <a:t>15</a:t>
            </a:fld>
            <a:endParaRPr lang="en-US" dirty="0"/>
          </a:p>
        </p:txBody>
      </p:sp>
    </p:spTree>
    <p:extLst>
      <p:ext uri="{BB962C8B-B14F-4D97-AF65-F5344CB8AC3E}">
        <p14:creationId xmlns:p14="http://schemas.microsoft.com/office/powerpoint/2010/main" val="41261985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E0EE92-CB06-4DCC-B74B-016713BA1A81}" type="slidenum">
              <a:rPr lang="en-US" smtClean="0"/>
              <a:t>30</a:t>
            </a:fld>
            <a:endParaRPr lang="en-US" dirty="0"/>
          </a:p>
        </p:txBody>
      </p:sp>
    </p:spTree>
    <p:extLst>
      <p:ext uri="{BB962C8B-B14F-4D97-AF65-F5344CB8AC3E}">
        <p14:creationId xmlns:p14="http://schemas.microsoft.com/office/powerpoint/2010/main" val="29537931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30E2307-1E40-4E12-8716-25BFDA8E7013}" type="datetime1">
              <a:rPr lang="en-US" smtClean="0"/>
              <a:pPr/>
              <a:t>10/10/2014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CFCF5A-EA79-452C-A52C-1A2668C2E7DF}" type="datetime1">
              <a:rPr lang="en-US" smtClean="0"/>
              <a:pPr/>
              <a:t>10/10/2014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2E5C4C28-BD4B-4892-9A2D-6E19BD753A9A}" type="datetime1">
              <a:rPr lang="en-US" smtClean="0"/>
              <a:pPr/>
              <a:t>10/10/2014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dirty="0"/>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FD9D02-426E-46C9-9EE9-0DE1EF8B2838}" type="datetime1">
              <a:rPr lang="en-US" smtClean="0"/>
              <a:pPr/>
              <a:t>10/10/2014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dirty="0"/>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8AEBBE-F8B2-42CF-9895-E86A608384EB}" type="datetime1">
              <a:rPr lang="en-US" smtClean="0"/>
              <a:pPr/>
              <a:t>10/10/2014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E1FAA6B6-10E5-4810-BC9F-DA72D8452E73}" type="datetime1">
              <a:rPr lang="en-US" smtClean="0"/>
              <a:pPr/>
              <a:t>10/10/2014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dirty="0"/>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D18D072-EF12-4AA2-BD71-ABC68B06D0E2}" type="datetime1">
              <a:rPr lang="en-US" smtClean="0"/>
              <a:pPr/>
              <a:t>10/10/2014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87D7A59-36E2-48B9-B146-C1E59501F63F}"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8CDBF60-6CC3-4B74-A60D-3486985E4346}" type="datetime1">
              <a:rPr lang="en-US" smtClean="0"/>
              <a:pPr/>
              <a:t>10/10/2014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87D7A59-36E2-48B9-B146-C1E59501F63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Date Placeholder 1"/>
          <p:cNvSpPr>
            <a:spLocks noGrp="1"/>
          </p:cNvSpPr>
          <p:nvPr>
            <p:ph type="dt" sz="half" idx="10"/>
          </p:nvPr>
        </p:nvSpPr>
        <p:spPr/>
        <p:txBody>
          <a:bodyPr/>
          <a:lstStyle/>
          <a:p>
            <a:fld id="{22714818-984F-4759-BF72-A33BDC1963BD}" type="datetime1">
              <a:rPr lang="en-US" smtClean="0"/>
              <a:pPr/>
              <a:t>10/10/2014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87D7A59-36E2-48B9-B146-C1E59501F63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9EA7E191-5F94-4FC1-B823-BD7CABF7FA06}" type="datetime1">
              <a:rPr lang="en-US" smtClean="0"/>
              <a:pPr/>
              <a:t>10/10/2014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dirty="0"/>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856D55-EFBE-4F9B-8A5F-09D42CA22A9B}" type="datetime1">
              <a:rPr lang="en-US" smtClean="0"/>
              <a:pPr/>
              <a:t>10/10/2014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dirty="0"/>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9D1D110F-3F4E-48D9-B8AA-5D0E825AFDBA}" type="datetime1">
              <a:rPr lang="en-US" smtClean="0"/>
              <a:pPr/>
              <a:t>10/10/2014</a:t>
            </a:fld>
            <a:endParaRPr lang="en-US" dirty="0"/>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687D7A59-36E2-48B9-B146-C1E59501F63F}" type="slidenum">
              <a:rPr lang="en-US" smtClean="0"/>
              <a:pPr/>
              <a:t>‹#›</a:t>
            </a:fld>
            <a:endParaRPr lang="en-US" dirty="0"/>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sldNum="0" hdr="0" ft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pta.org/members/content.cfm?ItemNumber=3090"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dcps.infomart-usa.net/app/index.php?aid=28"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floridapta.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mailto:bylaws@dccpta.org"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www.pta.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www.dccpta.org/" TargetMode="External"/><Relationship Id="rId4" Type="http://schemas.openxmlformats.org/officeDocument/2006/relationships/hyperlink" Target="http://www.floridapta.org/"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Your </a:t>
            </a:r>
            <a:r>
              <a:rPr lang="en-US" dirty="0"/>
              <a:t>Executive Board: </a:t>
            </a:r>
            <a:r>
              <a:rPr lang="en-US" dirty="0" smtClean="0"/>
              <a:t/>
            </a:r>
            <a:br>
              <a:rPr lang="en-US" dirty="0" smtClean="0"/>
            </a:br>
            <a:r>
              <a:rPr lang="en-US" dirty="0" smtClean="0"/>
              <a:t>Playing by the Rules</a:t>
            </a:r>
          </a:p>
        </p:txBody>
      </p:sp>
      <p:sp>
        <p:nvSpPr>
          <p:cNvPr id="3" name="Subtitle 2"/>
          <p:cNvSpPr>
            <a:spLocks noGrp="1"/>
          </p:cNvSpPr>
          <p:nvPr>
            <p:ph type="subTitle" idx="1"/>
          </p:nvPr>
        </p:nvSpPr>
        <p:spPr/>
        <p:txBody>
          <a:bodyPr/>
          <a:lstStyle/>
          <a:p>
            <a:r>
              <a:rPr lang="en-US" dirty="0"/>
              <a:t>DCCPTA </a:t>
            </a:r>
            <a:r>
              <a:rPr lang="en-US" dirty="0" smtClean="0"/>
              <a:t>Fall </a:t>
            </a:r>
            <a:r>
              <a:rPr lang="en-US" dirty="0"/>
              <a:t>Leadership </a:t>
            </a:r>
            <a:r>
              <a:rPr lang="en-US" dirty="0" smtClean="0"/>
              <a:t>Workshop September 27, 2014</a:t>
            </a:r>
            <a:endParaRPr lang="en-US" dirty="0"/>
          </a:p>
          <a:p>
            <a:r>
              <a:rPr lang="en-US" dirty="0" err="1" smtClean="0"/>
              <a:t>Mandi</a:t>
            </a:r>
            <a:r>
              <a:rPr lang="en-US" dirty="0" smtClean="0"/>
              <a:t> Welch and Victor </a:t>
            </a:r>
            <a:r>
              <a:rPr lang="en-US" dirty="0" err="1" smtClean="0"/>
              <a:t>Melone</a:t>
            </a:r>
            <a:endParaRPr lang="en-US" dirty="0"/>
          </a:p>
          <a:p>
            <a:endParaRPr lang="en-US" dirty="0"/>
          </a:p>
        </p:txBody>
      </p:sp>
    </p:spTree>
    <p:extLst>
      <p:ext uri="{BB962C8B-B14F-4D97-AF65-F5344CB8AC3E}">
        <p14:creationId xmlns:p14="http://schemas.microsoft.com/office/powerpoint/2010/main" val="37186605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3200" dirty="0" smtClean="0"/>
              <a:t>Considers one item at a time </a:t>
            </a:r>
          </a:p>
          <a:p>
            <a:r>
              <a:rPr lang="en-US" sz="3200" dirty="0" smtClean="0"/>
              <a:t>Extends courtesy to all and partiality to none</a:t>
            </a:r>
          </a:p>
          <a:p>
            <a:r>
              <a:rPr lang="en-US" sz="3200" dirty="0" smtClean="0"/>
              <a:t>Decisions made by a majority vote</a:t>
            </a:r>
          </a:p>
          <a:p>
            <a:r>
              <a:rPr lang="en-US" sz="3200" dirty="0" smtClean="0"/>
              <a:t>Allows the minority opinion to speak</a:t>
            </a:r>
          </a:p>
          <a:p>
            <a:pPr marL="0" indent="0">
              <a:buNone/>
            </a:pPr>
            <a:r>
              <a:rPr lang="en-US" sz="1800" dirty="0" smtClean="0"/>
              <a:t>Source - </a:t>
            </a:r>
            <a:r>
              <a:rPr lang="en-US" sz="1800" dirty="0" smtClean="0">
                <a:hlinkClick r:id="rId2"/>
              </a:rPr>
              <a:t>http</a:t>
            </a:r>
            <a:r>
              <a:rPr lang="en-US" sz="1800" dirty="0">
                <a:hlinkClick r:id="rId2"/>
              </a:rPr>
              <a:t>://</a:t>
            </a:r>
            <a:r>
              <a:rPr lang="en-US" sz="1800" dirty="0" smtClean="0">
                <a:hlinkClick r:id="rId2"/>
              </a:rPr>
              <a:t>www.pta.org/members/content.cfm?ItemNumber=3090</a:t>
            </a:r>
            <a:r>
              <a:rPr lang="en-US" sz="1800" dirty="0" smtClean="0"/>
              <a:t> </a:t>
            </a:r>
          </a:p>
          <a:p>
            <a:pPr marL="0" indent="0" algn="r">
              <a:buNone/>
            </a:pPr>
            <a:r>
              <a:rPr lang="en-US" sz="1800" dirty="0" smtClean="0"/>
              <a:t>e-learning library Parliamentary Procedure</a:t>
            </a:r>
            <a:endParaRPr lang="en-US" sz="1800" dirty="0"/>
          </a:p>
        </p:txBody>
      </p:sp>
      <p:sp>
        <p:nvSpPr>
          <p:cNvPr id="3" name="Title 2"/>
          <p:cNvSpPr>
            <a:spLocks noGrp="1"/>
          </p:cNvSpPr>
          <p:nvPr>
            <p:ph type="title"/>
          </p:nvPr>
        </p:nvSpPr>
        <p:spPr/>
        <p:txBody>
          <a:bodyPr>
            <a:normAutofit fontScale="90000"/>
          </a:bodyPr>
          <a:lstStyle/>
          <a:p>
            <a:r>
              <a:rPr lang="en-US" dirty="0" smtClean="0"/>
              <a:t/>
            </a:r>
            <a:br>
              <a:rPr lang="en-US" dirty="0" smtClean="0"/>
            </a:br>
            <a:r>
              <a:rPr lang="en-US" dirty="0" smtClean="0"/>
              <a:t/>
            </a:r>
            <a:br>
              <a:rPr lang="en-US" dirty="0" smtClean="0"/>
            </a:br>
            <a:r>
              <a:rPr lang="en-US" dirty="0" smtClean="0"/>
              <a:t>Parliamentary </a:t>
            </a:r>
            <a:r>
              <a:rPr lang="en-US" dirty="0"/>
              <a:t>Procedure </a:t>
            </a:r>
            <a:r>
              <a:rPr lang="en-US" dirty="0" smtClean="0"/>
              <a:t>-- </a:t>
            </a:r>
            <a:r>
              <a:rPr lang="en-US" sz="3600" dirty="0" smtClean="0"/>
              <a:t>a </a:t>
            </a:r>
            <a:r>
              <a:rPr lang="en-US" sz="3600" dirty="0"/>
              <a:t>set of rules for conduction an organized </a:t>
            </a:r>
            <a:r>
              <a:rPr lang="en-US" sz="3600" dirty="0" smtClean="0"/>
              <a:t>meeting</a:t>
            </a:r>
            <a:r>
              <a:rPr lang="en-US" dirty="0" smtClean="0"/>
              <a:t/>
            </a:r>
            <a:br>
              <a:rPr lang="en-US" dirty="0" smtClean="0"/>
            </a:br>
            <a:r>
              <a:rPr lang="en-US" dirty="0"/>
              <a:t/>
            </a:r>
            <a:br>
              <a:rPr lang="en-US" dirty="0"/>
            </a:br>
            <a:endParaRPr lang="en-US" dirty="0"/>
          </a:p>
        </p:txBody>
      </p:sp>
    </p:spTree>
    <p:extLst>
      <p:ext uri="{BB962C8B-B14F-4D97-AF65-F5344CB8AC3E}">
        <p14:creationId xmlns:p14="http://schemas.microsoft.com/office/powerpoint/2010/main" val="32899115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indent="0">
              <a:buNone/>
            </a:pPr>
            <a:r>
              <a:rPr lang="en-US" b="1" dirty="0" smtClean="0"/>
              <a:t>Important </a:t>
            </a:r>
            <a:r>
              <a:rPr lang="en-US" b="1" dirty="0"/>
              <a:t>Benefits </a:t>
            </a:r>
            <a:endParaRPr lang="en-US" dirty="0"/>
          </a:p>
          <a:p>
            <a:pPr lvl="0"/>
            <a:r>
              <a:rPr lang="en-US" dirty="0"/>
              <a:t>Parents are more involved with their children’s education.</a:t>
            </a:r>
          </a:p>
          <a:p>
            <a:pPr lvl="0"/>
            <a:r>
              <a:rPr lang="en-US" dirty="0"/>
              <a:t>Parents are more informed about the school’s activities.</a:t>
            </a:r>
          </a:p>
          <a:p>
            <a:pPr lvl="0"/>
            <a:r>
              <a:rPr lang="en-US" dirty="0"/>
              <a:t>Volunteer hours may qualify PTA and school for award recognition.  </a:t>
            </a:r>
          </a:p>
          <a:p>
            <a:pPr lvl="0"/>
            <a:r>
              <a:rPr lang="en-US" dirty="0"/>
              <a:t>Students, teachers, staff, school, and community success. </a:t>
            </a:r>
          </a:p>
          <a:p>
            <a:endParaRPr lang="en-US" dirty="0"/>
          </a:p>
        </p:txBody>
      </p:sp>
      <p:sp>
        <p:nvSpPr>
          <p:cNvPr id="3" name="Title 2"/>
          <p:cNvSpPr>
            <a:spLocks noGrp="1"/>
          </p:cNvSpPr>
          <p:nvPr>
            <p:ph type="title"/>
          </p:nvPr>
        </p:nvSpPr>
        <p:spPr/>
        <p:txBody>
          <a:bodyPr/>
          <a:lstStyle/>
          <a:p>
            <a:r>
              <a:rPr lang="en-US" dirty="0" smtClean="0"/>
              <a:t>Volunteers – Why?</a:t>
            </a:r>
            <a:endParaRPr lang="en-US" dirty="0"/>
          </a:p>
        </p:txBody>
      </p:sp>
    </p:spTree>
    <p:extLst>
      <p:ext uri="{BB962C8B-B14F-4D97-AF65-F5344CB8AC3E}">
        <p14:creationId xmlns:p14="http://schemas.microsoft.com/office/powerpoint/2010/main" val="39721596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3600" dirty="0"/>
              <a:t>D</a:t>
            </a:r>
            <a:r>
              <a:rPr lang="en-US" sz="3600" dirty="0" smtClean="0"/>
              <a:t>efine needs – </a:t>
            </a:r>
            <a:r>
              <a:rPr lang="en-US" dirty="0" smtClean="0"/>
              <a:t>when and how many </a:t>
            </a:r>
          </a:p>
          <a:p>
            <a:r>
              <a:rPr lang="en-US" sz="3600" dirty="0" smtClean="0"/>
              <a:t>Recruit, recognize </a:t>
            </a:r>
            <a:r>
              <a:rPr lang="en-US" sz="3600" dirty="0"/>
              <a:t>and </a:t>
            </a:r>
            <a:r>
              <a:rPr lang="en-US" sz="3600" dirty="0" smtClean="0"/>
              <a:t>promote  </a:t>
            </a:r>
          </a:p>
          <a:p>
            <a:r>
              <a:rPr lang="en-US" sz="3600" dirty="0" smtClean="0"/>
              <a:t>Communicate often – </a:t>
            </a:r>
            <a:r>
              <a:rPr lang="en-US" dirty="0"/>
              <a:t>Ex: </a:t>
            </a:r>
            <a:r>
              <a:rPr lang="en-US" dirty="0" smtClean="0"/>
              <a:t>my-pta.org</a:t>
            </a:r>
            <a:endParaRPr lang="en-US" dirty="0"/>
          </a:p>
          <a:p>
            <a:pPr marL="0" indent="0">
              <a:buNone/>
            </a:pPr>
            <a:r>
              <a:rPr lang="en-US" sz="2800" dirty="0" smtClean="0"/>
              <a:t>Boards </a:t>
            </a:r>
            <a:r>
              <a:rPr lang="en-US" sz="2800" dirty="0"/>
              <a:t>grow stronger when they consistently recruit new members and leaders. </a:t>
            </a:r>
          </a:p>
        </p:txBody>
      </p:sp>
      <p:sp>
        <p:nvSpPr>
          <p:cNvPr id="3" name="Title 2"/>
          <p:cNvSpPr>
            <a:spLocks noGrp="1"/>
          </p:cNvSpPr>
          <p:nvPr>
            <p:ph type="title"/>
          </p:nvPr>
        </p:nvSpPr>
        <p:spPr/>
        <p:txBody>
          <a:bodyPr/>
          <a:lstStyle/>
          <a:p>
            <a:r>
              <a:rPr lang="en-US" dirty="0" smtClean="0"/>
              <a:t>Volunteers – How?</a:t>
            </a:r>
            <a:endParaRPr lang="en-US" dirty="0"/>
          </a:p>
        </p:txBody>
      </p:sp>
    </p:spTree>
    <p:extLst>
      <p:ext uri="{BB962C8B-B14F-4D97-AF65-F5344CB8AC3E}">
        <p14:creationId xmlns:p14="http://schemas.microsoft.com/office/powerpoint/2010/main" val="33351823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b="1" dirty="0"/>
              <a:t>Become a volunteer in three easy steps:</a:t>
            </a:r>
            <a:endParaRPr lang="en-US" dirty="0"/>
          </a:p>
          <a:p>
            <a:pPr lvl="0"/>
            <a:r>
              <a:rPr lang="en-US" dirty="0"/>
              <a:t>Go to http://www.duvalschools.org/ then to the </a:t>
            </a:r>
          </a:p>
          <a:p>
            <a:pPr marL="0" indent="0">
              <a:buNone/>
            </a:pPr>
            <a:r>
              <a:rPr lang="en-US" dirty="0"/>
              <a:t> </a:t>
            </a:r>
            <a:r>
              <a:rPr lang="en-US" dirty="0" smtClean="0"/>
              <a:t>   “</a:t>
            </a:r>
            <a:r>
              <a:rPr lang="en-US" dirty="0"/>
              <a:t>Community” TAB then to “Volunteer </a:t>
            </a:r>
            <a:r>
              <a:rPr lang="en-US" dirty="0" smtClean="0"/>
              <a:t>Information</a:t>
            </a:r>
            <a:r>
              <a:rPr lang="en-US" dirty="0"/>
              <a:t>”. </a:t>
            </a:r>
            <a:r>
              <a:rPr lang="en-US" dirty="0" smtClean="0"/>
              <a:t>  Click </a:t>
            </a:r>
            <a:r>
              <a:rPr lang="en-US" dirty="0"/>
              <a:t>on the </a:t>
            </a:r>
            <a:r>
              <a:rPr lang="en-US" dirty="0">
                <a:solidFill>
                  <a:schemeClr val="tx1"/>
                </a:solidFill>
                <a:hlinkClick r:id="rId2"/>
              </a:rPr>
              <a:t>online volunteer application</a:t>
            </a:r>
            <a:r>
              <a:rPr lang="en-US" dirty="0">
                <a:solidFill>
                  <a:schemeClr val="tx1"/>
                </a:solidFill>
              </a:rPr>
              <a:t> link. </a:t>
            </a:r>
            <a:endParaRPr lang="en-US" dirty="0" smtClean="0">
              <a:solidFill>
                <a:schemeClr val="tx1"/>
              </a:solidFill>
            </a:endParaRPr>
          </a:p>
          <a:p>
            <a:pPr marL="0" indent="0">
              <a:buNone/>
            </a:pPr>
            <a:endParaRPr lang="en-US" dirty="0">
              <a:solidFill>
                <a:schemeClr val="tx1"/>
              </a:solidFill>
            </a:endParaRPr>
          </a:p>
          <a:p>
            <a:pPr marL="0" indent="0" algn="ctr">
              <a:buNone/>
            </a:pPr>
            <a:r>
              <a:rPr lang="en-US" dirty="0"/>
              <a:t>Please allow a two week turn-around for processing.</a:t>
            </a:r>
          </a:p>
        </p:txBody>
      </p:sp>
      <p:sp>
        <p:nvSpPr>
          <p:cNvPr id="3" name="Title 2"/>
          <p:cNvSpPr>
            <a:spLocks noGrp="1"/>
          </p:cNvSpPr>
          <p:nvPr>
            <p:ph type="title"/>
          </p:nvPr>
        </p:nvSpPr>
        <p:spPr/>
        <p:txBody>
          <a:bodyPr/>
          <a:lstStyle/>
          <a:p>
            <a:r>
              <a:rPr lang="en-US" dirty="0" smtClean="0"/>
              <a:t>Volunteer Screening</a:t>
            </a:r>
            <a:endParaRPr lang="en-US" dirty="0"/>
          </a:p>
        </p:txBody>
      </p:sp>
    </p:spTree>
    <p:extLst>
      <p:ext uri="{BB962C8B-B14F-4D97-AF65-F5344CB8AC3E}">
        <p14:creationId xmlns:p14="http://schemas.microsoft.com/office/powerpoint/2010/main" val="5700050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US" dirty="0"/>
              <a:t>Must be current – 3 years from stamped approval date</a:t>
            </a:r>
          </a:p>
          <a:p>
            <a:pPr lvl="1"/>
            <a:r>
              <a:rPr lang="en-US" dirty="0"/>
              <a:t>If expired – not eligible for awards</a:t>
            </a:r>
          </a:p>
          <a:p>
            <a:r>
              <a:rPr lang="en-US" dirty="0"/>
              <a:t> Procedure for review/renewal</a:t>
            </a:r>
          </a:p>
          <a:p>
            <a:pPr marL="109728" indent="0">
              <a:buNone/>
            </a:pPr>
            <a:r>
              <a:rPr lang="en-US" dirty="0"/>
              <a:t>	Committee reviews:</a:t>
            </a:r>
          </a:p>
          <a:p>
            <a:pPr marL="109728" indent="0">
              <a:buNone/>
            </a:pPr>
            <a:r>
              <a:rPr lang="en-US" dirty="0"/>
              <a:t>	Articles with ** must not be changed.</a:t>
            </a:r>
          </a:p>
          <a:p>
            <a:r>
              <a:rPr lang="en-US" dirty="0"/>
              <a:t>If no changes are recommended fill out </a:t>
            </a:r>
            <a:r>
              <a:rPr lang="en-US" dirty="0" smtClean="0"/>
              <a:t>current form</a:t>
            </a:r>
            <a:r>
              <a:rPr lang="en-US" dirty="0"/>
              <a:t>, notify membership, and send two copies for approval</a:t>
            </a:r>
          </a:p>
          <a:p>
            <a:r>
              <a:rPr lang="en-US" dirty="0"/>
              <a:t>If changes are recommended, take to board and then to membership after 30 days notice.  Send for approval.</a:t>
            </a:r>
          </a:p>
          <a:p>
            <a:r>
              <a:rPr lang="en-US" dirty="0"/>
              <a:t>Be sure to fill out affirmation box on top left corner of first page.</a:t>
            </a:r>
          </a:p>
          <a:p>
            <a:endParaRPr lang="en-US" dirty="0"/>
          </a:p>
        </p:txBody>
      </p:sp>
      <p:sp>
        <p:nvSpPr>
          <p:cNvPr id="3" name="Title 2"/>
          <p:cNvSpPr>
            <a:spLocks noGrp="1"/>
          </p:cNvSpPr>
          <p:nvPr>
            <p:ph type="title"/>
          </p:nvPr>
        </p:nvSpPr>
        <p:spPr/>
        <p:txBody>
          <a:bodyPr>
            <a:normAutofit/>
          </a:bodyPr>
          <a:lstStyle/>
          <a:p>
            <a:r>
              <a:rPr lang="en-US" i="1" dirty="0" smtClean="0"/>
              <a:t>Bylaws – </a:t>
            </a:r>
            <a:r>
              <a:rPr lang="en-US" sz="3600" i="1" dirty="0" smtClean="0"/>
              <a:t>govern entire membership</a:t>
            </a:r>
            <a:endParaRPr lang="en-US" sz="3600" i="1" dirty="0"/>
          </a:p>
        </p:txBody>
      </p:sp>
    </p:spTree>
    <p:extLst>
      <p:ext uri="{BB962C8B-B14F-4D97-AF65-F5344CB8AC3E}">
        <p14:creationId xmlns:p14="http://schemas.microsoft.com/office/powerpoint/2010/main" val="35883252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600" dirty="0"/>
              <a:t>Bylaws forms can be found on the state website: </a:t>
            </a:r>
            <a:r>
              <a:rPr lang="en-US" u="sng" dirty="0">
                <a:solidFill>
                  <a:srgbClr val="00B0F0"/>
                </a:solidFill>
                <a:hlinkClick r:id="rId3"/>
              </a:rPr>
              <a:t>www.floridapta.org</a:t>
            </a:r>
            <a:r>
              <a:rPr lang="en-US" dirty="0">
                <a:solidFill>
                  <a:srgbClr val="00B0F0"/>
                </a:solidFill>
              </a:rPr>
              <a:t> </a:t>
            </a:r>
          </a:p>
          <a:p>
            <a:r>
              <a:rPr lang="en-US" sz="3600" dirty="0"/>
              <a:t>Or from Betty Marty </a:t>
            </a:r>
            <a:r>
              <a:rPr lang="en-US" u="sng" dirty="0" smtClean="0">
                <a:solidFill>
                  <a:srgbClr val="00B0F0"/>
                </a:solidFill>
                <a:hlinkClick r:id="rId4"/>
              </a:rPr>
              <a:t>bylaws@dccpta.org</a:t>
            </a:r>
            <a:endParaRPr lang="en-US" u="sng" dirty="0">
              <a:solidFill>
                <a:srgbClr val="00B0F0"/>
              </a:solidFill>
            </a:endParaRPr>
          </a:p>
          <a:p>
            <a:r>
              <a:rPr lang="en-US" sz="3600" dirty="0"/>
              <a:t>Post approved </a:t>
            </a:r>
            <a:r>
              <a:rPr lang="en-US" sz="3600" i="1" dirty="0"/>
              <a:t>Bylaws</a:t>
            </a:r>
            <a:r>
              <a:rPr lang="en-US" sz="3600" dirty="0"/>
              <a:t> on your website</a:t>
            </a:r>
          </a:p>
        </p:txBody>
      </p:sp>
      <p:sp>
        <p:nvSpPr>
          <p:cNvPr id="3" name="Title 2"/>
          <p:cNvSpPr>
            <a:spLocks noGrp="1"/>
          </p:cNvSpPr>
          <p:nvPr>
            <p:ph type="title"/>
          </p:nvPr>
        </p:nvSpPr>
        <p:spPr/>
        <p:txBody>
          <a:bodyPr/>
          <a:lstStyle/>
          <a:p>
            <a:r>
              <a:rPr lang="en-US" dirty="0"/>
              <a:t>Where to find </a:t>
            </a:r>
            <a:r>
              <a:rPr lang="en-US" i="1" dirty="0"/>
              <a:t>Bylaws</a:t>
            </a:r>
            <a:r>
              <a:rPr lang="en-US" dirty="0"/>
              <a:t> forms…</a:t>
            </a:r>
          </a:p>
        </p:txBody>
      </p:sp>
    </p:spTree>
    <p:extLst>
      <p:ext uri="{BB962C8B-B14F-4D97-AF65-F5344CB8AC3E}">
        <p14:creationId xmlns:p14="http://schemas.microsoft.com/office/powerpoint/2010/main" val="32912590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Form a committee, of at least three people.</a:t>
            </a:r>
          </a:p>
          <a:p>
            <a:r>
              <a:rPr lang="en-US" dirty="0"/>
              <a:t>Develop the rules (never in conflict with your </a:t>
            </a:r>
            <a:r>
              <a:rPr lang="en-US" i="1" dirty="0"/>
              <a:t>Bylaws) -  </a:t>
            </a:r>
            <a:r>
              <a:rPr lang="en-US" dirty="0"/>
              <a:t>using the </a:t>
            </a:r>
            <a:r>
              <a:rPr lang="en-US" i="1" dirty="0"/>
              <a:t>Bylaws</a:t>
            </a:r>
            <a:r>
              <a:rPr lang="en-US" dirty="0"/>
              <a:t> as an outline, with meeting minutes as resource material</a:t>
            </a:r>
          </a:p>
          <a:p>
            <a:r>
              <a:rPr lang="en-US" dirty="0"/>
              <a:t>Present to the board for approval by a majority vote.</a:t>
            </a:r>
          </a:p>
          <a:p>
            <a:r>
              <a:rPr lang="en-US" dirty="0"/>
              <a:t>Upon approval, make sure each board member has a copy.</a:t>
            </a:r>
          </a:p>
          <a:p>
            <a:r>
              <a:rPr lang="en-US" dirty="0" smtClean="0"/>
              <a:t>Do </a:t>
            </a:r>
            <a:r>
              <a:rPr lang="en-US" b="1" i="1" dirty="0" smtClean="0"/>
              <a:t>not </a:t>
            </a:r>
            <a:r>
              <a:rPr lang="en-US" dirty="0" smtClean="0"/>
              <a:t>post to website unless in a Board only section</a:t>
            </a:r>
            <a:endParaRPr lang="en-US" dirty="0"/>
          </a:p>
        </p:txBody>
      </p:sp>
      <p:sp>
        <p:nvSpPr>
          <p:cNvPr id="3" name="Title 2"/>
          <p:cNvSpPr>
            <a:spLocks noGrp="1"/>
          </p:cNvSpPr>
          <p:nvPr>
            <p:ph type="title"/>
          </p:nvPr>
        </p:nvSpPr>
        <p:spPr/>
        <p:txBody>
          <a:bodyPr>
            <a:normAutofit fontScale="90000"/>
          </a:bodyPr>
          <a:lstStyle/>
          <a:p>
            <a:r>
              <a:rPr lang="en-US" dirty="0"/>
              <a:t>Developing Standing </a:t>
            </a:r>
            <a:r>
              <a:rPr lang="en-US" dirty="0" smtClean="0"/>
              <a:t>Rules: </a:t>
            </a:r>
            <a:br>
              <a:rPr lang="en-US" dirty="0" smtClean="0"/>
            </a:br>
            <a:r>
              <a:rPr lang="en-US" dirty="0" smtClean="0"/>
              <a:t>to guide the work of officers</a:t>
            </a:r>
            <a:endParaRPr lang="en-US" dirty="0"/>
          </a:p>
        </p:txBody>
      </p:sp>
    </p:spTree>
    <p:extLst>
      <p:ext uri="{BB962C8B-B14F-4D97-AF65-F5344CB8AC3E}">
        <p14:creationId xmlns:p14="http://schemas.microsoft.com/office/powerpoint/2010/main" val="12447004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Keeps </a:t>
            </a:r>
            <a:r>
              <a:rPr lang="en-US" dirty="0"/>
              <a:t>an accurate record of the proceedings of association meetings</a:t>
            </a:r>
            <a:r>
              <a:rPr lang="en-US" dirty="0" smtClean="0"/>
              <a:t>. These </a:t>
            </a:r>
            <a:r>
              <a:rPr lang="en-US" dirty="0"/>
              <a:t>records are the permanent history of the PTA</a:t>
            </a:r>
            <a:r>
              <a:rPr lang="en-US" dirty="0" smtClean="0"/>
              <a:t>. The </a:t>
            </a:r>
            <a:r>
              <a:rPr lang="en-US" dirty="0"/>
              <a:t>secretary should be committed to helping the president conduct a businesslike meeting.</a:t>
            </a:r>
          </a:p>
          <a:p>
            <a:r>
              <a:rPr lang="en-US" dirty="0" smtClean="0"/>
              <a:t>Records </a:t>
            </a:r>
            <a:r>
              <a:rPr lang="en-US" dirty="0"/>
              <a:t>minutes of PTA meetings, with special attention given to motions (recorded exactly as stated) and action </a:t>
            </a:r>
            <a:r>
              <a:rPr lang="en-US" dirty="0" smtClean="0"/>
              <a:t>taken. </a:t>
            </a:r>
            <a:endParaRPr lang="en-US" dirty="0"/>
          </a:p>
          <a:p>
            <a:r>
              <a:rPr lang="en-US" dirty="0" smtClean="0"/>
              <a:t>Keeps </a:t>
            </a:r>
            <a:r>
              <a:rPr lang="en-US" dirty="0"/>
              <a:t>secure official, permanent PTA records, including all originals of approved minutes </a:t>
            </a:r>
          </a:p>
          <a:p>
            <a:r>
              <a:rPr lang="en-US" dirty="0" smtClean="0"/>
              <a:t>Maintains </a:t>
            </a:r>
            <a:r>
              <a:rPr lang="en-US" dirty="0"/>
              <a:t>a copy of current bylaws and standing rules, as well as the membership list </a:t>
            </a:r>
          </a:p>
          <a:p>
            <a:endParaRPr lang="en-US" dirty="0"/>
          </a:p>
        </p:txBody>
      </p:sp>
      <p:sp>
        <p:nvSpPr>
          <p:cNvPr id="3" name="Title 2"/>
          <p:cNvSpPr>
            <a:spLocks noGrp="1"/>
          </p:cNvSpPr>
          <p:nvPr>
            <p:ph type="title"/>
          </p:nvPr>
        </p:nvSpPr>
        <p:spPr/>
        <p:txBody>
          <a:bodyPr>
            <a:normAutofit fontScale="90000"/>
          </a:bodyPr>
          <a:lstStyle/>
          <a:p>
            <a:r>
              <a:rPr lang="en-US" b="1" i="1" dirty="0"/>
              <a:t>Secretary </a:t>
            </a:r>
            <a:r>
              <a:rPr lang="en-US" dirty="0"/>
              <a:t/>
            </a:r>
            <a:br>
              <a:rPr lang="en-US" dirty="0"/>
            </a:br>
            <a:endParaRPr lang="en-US" dirty="0"/>
          </a:p>
        </p:txBody>
      </p:sp>
    </p:spTree>
    <p:extLst>
      <p:ext uri="{BB962C8B-B14F-4D97-AF65-F5344CB8AC3E}">
        <p14:creationId xmlns:p14="http://schemas.microsoft.com/office/powerpoint/2010/main" val="29649343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Minutes </a:t>
            </a:r>
            <a:r>
              <a:rPr lang="en-US" dirty="0"/>
              <a:t>of the previous meeting </a:t>
            </a:r>
          </a:p>
          <a:p>
            <a:r>
              <a:rPr lang="en-US" dirty="0"/>
              <a:t>Copies of the previous treasurer’s report </a:t>
            </a:r>
          </a:p>
          <a:p>
            <a:r>
              <a:rPr lang="en-US" dirty="0"/>
              <a:t>List of unfinished business to be discussed </a:t>
            </a:r>
          </a:p>
          <a:p>
            <a:r>
              <a:rPr lang="en-US" dirty="0"/>
              <a:t>Agenda </a:t>
            </a:r>
          </a:p>
          <a:p>
            <a:r>
              <a:rPr lang="en-US" dirty="0"/>
              <a:t>Current bylaws and standing rules </a:t>
            </a:r>
          </a:p>
          <a:p>
            <a:r>
              <a:rPr lang="en-US" dirty="0"/>
              <a:t>Current membership list </a:t>
            </a:r>
          </a:p>
          <a:p>
            <a:r>
              <a:rPr lang="en-US" dirty="0"/>
              <a:t>List of committee chairs </a:t>
            </a:r>
          </a:p>
          <a:p>
            <a:r>
              <a:rPr lang="en-US" dirty="0"/>
              <a:t>Materials for note/minute taking </a:t>
            </a:r>
          </a:p>
          <a:p>
            <a:endParaRPr lang="en-US" dirty="0"/>
          </a:p>
        </p:txBody>
      </p:sp>
      <p:sp>
        <p:nvSpPr>
          <p:cNvPr id="3" name="Title 2"/>
          <p:cNvSpPr>
            <a:spLocks noGrp="1"/>
          </p:cNvSpPr>
          <p:nvPr>
            <p:ph type="title"/>
          </p:nvPr>
        </p:nvSpPr>
        <p:spPr/>
        <p:txBody>
          <a:bodyPr>
            <a:normAutofit fontScale="90000"/>
          </a:bodyPr>
          <a:lstStyle/>
          <a:p>
            <a:r>
              <a:rPr lang="en-US" b="1" dirty="0"/>
              <a:t>S</a:t>
            </a:r>
            <a:r>
              <a:rPr lang="en-US" b="1" dirty="0" smtClean="0"/>
              <a:t>ecretary brings to  </a:t>
            </a:r>
            <a:r>
              <a:rPr lang="en-US" b="1" dirty="0"/>
              <a:t>all meetings: </a:t>
            </a:r>
            <a:r>
              <a:rPr lang="en-US" dirty="0"/>
              <a:t/>
            </a:r>
            <a:br>
              <a:rPr lang="en-US" dirty="0"/>
            </a:br>
            <a:endParaRPr lang="en-US" dirty="0"/>
          </a:p>
        </p:txBody>
      </p:sp>
    </p:spTree>
    <p:extLst>
      <p:ext uri="{BB962C8B-B14F-4D97-AF65-F5344CB8AC3E}">
        <p14:creationId xmlns:p14="http://schemas.microsoft.com/office/powerpoint/2010/main" val="37385073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sz="4000" dirty="0" smtClean="0"/>
              <a:t/>
            </a:r>
            <a:br>
              <a:rPr lang="en-US" sz="4000" dirty="0" smtClean="0"/>
            </a:br>
            <a:r>
              <a:rPr lang="en-US" dirty="0" smtClean="0"/>
              <a:t>What </a:t>
            </a:r>
            <a:r>
              <a:rPr lang="en-US" dirty="0"/>
              <a:t>Media are O.K. to Take </a:t>
            </a:r>
            <a:r>
              <a:rPr lang="en-US" dirty="0" smtClean="0"/>
              <a:t/>
            </a:r>
            <a:br>
              <a:rPr lang="en-US" dirty="0" smtClean="0"/>
            </a:br>
            <a:r>
              <a:rPr lang="en-US" dirty="0" smtClean="0"/>
              <a:t>the </a:t>
            </a:r>
            <a:r>
              <a:rPr lang="en-US" dirty="0"/>
              <a:t>Minutes?</a:t>
            </a:r>
            <a:br>
              <a:rPr lang="en-US" dirty="0"/>
            </a:br>
            <a:endParaRPr lang="en-US" dirty="0"/>
          </a:p>
        </p:txBody>
      </p:sp>
      <p:sp>
        <p:nvSpPr>
          <p:cNvPr id="8" name="Content Placeholder 7"/>
          <p:cNvSpPr>
            <a:spLocks noGrp="1"/>
          </p:cNvSpPr>
          <p:nvPr>
            <p:ph idx="1"/>
          </p:nvPr>
        </p:nvSpPr>
        <p:spPr/>
        <p:txBody>
          <a:bodyPr>
            <a:normAutofit fontScale="55000" lnSpcReduction="20000"/>
          </a:bodyPr>
          <a:lstStyle/>
          <a:p>
            <a:r>
              <a:rPr lang="en-US" sz="3600" dirty="0"/>
              <a:t>ON PAPER:  Your choice – spiral notebook or composition notebook. </a:t>
            </a:r>
          </a:p>
          <a:p>
            <a:endParaRPr lang="en-US" sz="3600" dirty="0"/>
          </a:p>
          <a:p>
            <a:r>
              <a:rPr lang="en-US" sz="3600" dirty="0"/>
              <a:t>However, ONLY the final* typewritten, approved minutes of the meeting should be kept in your 3-ring binder as the permanent record of your PTA.</a:t>
            </a:r>
          </a:p>
          <a:p>
            <a:endParaRPr lang="en-US" sz="3600" dirty="0"/>
          </a:p>
          <a:p>
            <a:r>
              <a:rPr lang="en-US" sz="3600" dirty="0"/>
              <a:t>*If changes to the minutes are made at later meetings – those changes must be made as instructed on slide </a:t>
            </a:r>
            <a:r>
              <a:rPr lang="en-US" sz="3600" dirty="0" smtClean="0"/>
              <a:t>26</a:t>
            </a:r>
            <a:r>
              <a:rPr lang="en-US" sz="3600" dirty="0"/>
              <a:t>.</a:t>
            </a:r>
          </a:p>
          <a:p>
            <a:endParaRPr lang="en-US" sz="3600" dirty="0"/>
          </a:p>
          <a:p>
            <a:r>
              <a:rPr lang="en-US" sz="3600" dirty="0"/>
              <a:t>Handwritten notes are no longer retained and are not part of the final association records.</a:t>
            </a:r>
          </a:p>
          <a:p>
            <a:endParaRPr lang="en-US" dirty="0"/>
          </a:p>
        </p:txBody>
      </p:sp>
    </p:spTree>
    <p:extLst>
      <p:ext uri="{BB962C8B-B14F-4D97-AF65-F5344CB8AC3E}">
        <p14:creationId xmlns:p14="http://schemas.microsoft.com/office/powerpoint/2010/main" val="20802639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200" dirty="0">
                <a:latin typeface="+mn-lt"/>
                <a:ea typeface="+mn-ea"/>
                <a:cs typeface="+mn-cs"/>
              </a:rPr>
              <a:t>What will be your greatest challenge this upcoming year?</a:t>
            </a:r>
          </a:p>
        </p:txBody>
      </p:sp>
      <p:sp>
        <p:nvSpPr>
          <p:cNvPr id="3" name="Subtitle 2"/>
          <p:cNvSpPr>
            <a:spLocks noGrp="1"/>
          </p:cNvSpPr>
          <p:nvPr>
            <p:ph type="subTitle" idx="1"/>
          </p:nvPr>
        </p:nvSpPr>
        <p:spPr/>
        <p:txBody>
          <a:bodyPr>
            <a:noAutofit/>
          </a:bodyPr>
          <a:lstStyle/>
          <a:p>
            <a:pPr algn="l"/>
            <a:r>
              <a:rPr lang="en-US" dirty="0"/>
              <a:t>"Education is the ability to listen to almost anything without losing your temper or self-confidence. " </a:t>
            </a:r>
            <a:r>
              <a:rPr lang="en-US" sz="1400" dirty="0"/>
              <a:t>Robert Frost</a:t>
            </a:r>
          </a:p>
        </p:txBody>
      </p:sp>
    </p:spTree>
    <p:extLst>
      <p:ext uri="{BB962C8B-B14F-4D97-AF65-F5344CB8AC3E}">
        <p14:creationId xmlns:p14="http://schemas.microsoft.com/office/powerpoint/2010/main" val="8099145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lvl="0"/>
            <a:r>
              <a:rPr lang="en-US" sz="2800" b="1" dirty="0">
                <a:solidFill>
                  <a:srgbClr val="0070C0"/>
                </a:solidFill>
              </a:rPr>
              <a:t>ELECTRONICALLY</a:t>
            </a:r>
            <a:r>
              <a:rPr lang="en-US" b="1" dirty="0">
                <a:solidFill>
                  <a:srgbClr val="0070C0"/>
                </a:solidFill>
              </a:rPr>
              <a:t>:</a:t>
            </a:r>
            <a:r>
              <a:rPr lang="en-US" dirty="0"/>
              <a:t>  On a laptop or tablet computer.</a:t>
            </a:r>
          </a:p>
          <a:p>
            <a:pPr lvl="0"/>
            <a:endParaRPr lang="en-US" b="1" dirty="0">
              <a:solidFill>
                <a:schemeClr val="accent1">
                  <a:lumMod val="75000"/>
                </a:schemeClr>
              </a:solidFill>
            </a:endParaRPr>
          </a:p>
          <a:p>
            <a:pPr lvl="0"/>
            <a:r>
              <a:rPr lang="en-US" b="1" dirty="0"/>
              <a:t>However:</a:t>
            </a:r>
            <a:r>
              <a:rPr lang="en-US" dirty="0"/>
              <a:t> We recommend using a </a:t>
            </a:r>
            <a:r>
              <a:rPr lang="en-US" b="1" dirty="0"/>
              <a:t>digital voice recorder</a:t>
            </a:r>
            <a:r>
              <a:rPr lang="en-US" b="1" dirty="0">
                <a:solidFill>
                  <a:srgbClr val="FF0000"/>
                </a:solidFill>
              </a:rPr>
              <a:t>*</a:t>
            </a:r>
            <a:r>
              <a:rPr lang="en-US" b="1" dirty="0"/>
              <a:t> as a backup.  </a:t>
            </a:r>
            <a:r>
              <a:rPr lang="en-US" dirty="0"/>
              <a:t>You must obtain the permission of all members present at an Executive Committee or a Board meeting before recording; but recording a General meeting of your association does NOT require approval from the members to record.</a:t>
            </a:r>
          </a:p>
          <a:p>
            <a:pPr lvl="0"/>
            <a:r>
              <a:rPr lang="en-US" b="1" dirty="0">
                <a:solidFill>
                  <a:srgbClr val="FF0000"/>
                </a:solidFill>
              </a:rPr>
              <a:t>*</a:t>
            </a:r>
            <a:r>
              <a:rPr lang="en-US" dirty="0"/>
              <a:t> </a:t>
            </a:r>
            <a:r>
              <a:rPr lang="en-US" sz="1600" dirty="0"/>
              <a:t>But then you may want to consider taking written notes as a backup to the voice recorder – in case you forget to turn it on…</a:t>
            </a:r>
          </a:p>
          <a:p>
            <a:pPr lvl="0"/>
            <a:endParaRPr lang="en-US" dirty="0"/>
          </a:p>
          <a:p>
            <a:pPr lvl="0"/>
            <a:r>
              <a:rPr lang="en-US" dirty="0"/>
              <a:t>At the end of the year, </a:t>
            </a:r>
            <a:r>
              <a:rPr lang="en-US" b="1" dirty="0"/>
              <a:t>create a digital copy </a:t>
            </a:r>
            <a:r>
              <a:rPr lang="en-US" dirty="0"/>
              <a:t>of all of the minutes from all of the meetings held that year.  Keep the digital copy in the Recording Secretary’s 3-ring binder procedure book.</a:t>
            </a:r>
          </a:p>
          <a:p>
            <a:endParaRPr lang="en-US" dirty="0"/>
          </a:p>
        </p:txBody>
      </p:sp>
      <p:sp>
        <p:nvSpPr>
          <p:cNvPr id="3" name="Title 2"/>
          <p:cNvSpPr>
            <a:spLocks noGrp="1"/>
          </p:cNvSpPr>
          <p:nvPr>
            <p:ph type="title"/>
          </p:nvPr>
        </p:nvSpPr>
        <p:spPr/>
        <p:txBody>
          <a:bodyPr>
            <a:normAutofit fontScale="90000"/>
          </a:bodyPr>
          <a:lstStyle/>
          <a:p>
            <a:r>
              <a:rPr lang="en-US" dirty="0" smtClean="0"/>
              <a:t/>
            </a:r>
            <a:br>
              <a:rPr lang="en-US" dirty="0" smtClean="0"/>
            </a:br>
            <a:r>
              <a:rPr lang="en-US" dirty="0" smtClean="0"/>
              <a:t>What </a:t>
            </a:r>
            <a:r>
              <a:rPr lang="en-US" dirty="0"/>
              <a:t>Media are O.K. to Take </a:t>
            </a:r>
            <a:br>
              <a:rPr lang="en-US" dirty="0"/>
            </a:br>
            <a:r>
              <a:rPr lang="en-US" dirty="0"/>
              <a:t>the Minutes?</a:t>
            </a:r>
            <a:br>
              <a:rPr lang="en-US" dirty="0"/>
            </a:br>
            <a:endParaRPr lang="en-US" dirty="0"/>
          </a:p>
        </p:txBody>
      </p:sp>
    </p:spTree>
    <p:extLst>
      <p:ext uri="{BB962C8B-B14F-4D97-AF65-F5344CB8AC3E}">
        <p14:creationId xmlns:p14="http://schemas.microsoft.com/office/powerpoint/2010/main" val="37334927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r>
              <a:rPr lang="en-US" sz="2800" b="1" dirty="0"/>
              <a:t>Read the minutes of any previous meeting when called upon to do so. </a:t>
            </a:r>
            <a:endParaRPr lang="en-US" sz="2800" dirty="0"/>
          </a:p>
          <a:p>
            <a:pPr lvl="0"/>
            <a:endParaRPr lang="en-US" sz="2800" dirty="0"/>
          </a:p>
          <a:p>
            <a:pPr lvl="0"/>
            <a:r>
              <a:rPr lang="en-US" sz="2800" b="1" dirty="0">
                <a:solidFill>
                  <a:schemeClr val="accent1">
                    <a:lumMod val="75000"/>
                  </a:schemeClr>
                </a:solidFill>
              </a:rPr>
              <a:t>Email: </a:t>
            </a:r>
            <a:r>
              <a:rPr lang="en-US" sz="2800" b="1" dirty="0"/>
              <a:t> </a:t>
            </a:r>
            <a:r>
              <a:rPr lang="en-US" sz="2800" dirty="0"/>
              <a:t>Copies of the association minutes may be Emailed to each member in advance to expedite approval at a board meeting.</a:t>
            </a:r>
          </a:p>
          <a:p>
            <a:pPr lvl="0"/>
            <a:endParaRPr lang="en-US" sz="2800" dirty="0"/>
          </a:p>
          <a:p>
            <a:pPr lvl="0"/>
            <a:r>
              <a:rPr lang="en-US" sz="2800" b="1" dirty="0">
                <a:solidFill>
                  <a:schemeClr val="accent1">
                    <a:lumMod val="75000"/>
                  </a:schemeClr>
                </a:solidFill>
              </a:rPr>
              <a:t>Newsletter:  </a:t>
            </a:r>
            <a:r>
              <a:rPr lang="en-US" sz="2800" dirty="0"/>
              <a:t>Association minutes may be published in the PTA/PTSA newsletter.  If your local unit’s newsletter is created/distributed by the </a:t>
            </a:r>
            <a:r>
              <a:rPr lang="en-US" sz="2800" u="sng" dirty="0"/>
              <a:t>school</a:t>
            </a:r>
            <a:r>
              <a:rPr lang="en-US" sz="2800" dirty="0"/>
              <a:t>, </a:t>
            </a:r>
            <a:r>
              <a:rPr lang="en-US" sz="2800" b="1" dirty="0"/>
              <a:t>only a </a:t>
            </a:r>
            <a:r>
              <a:rPr lang="en-US" sz="2800" b="1" u="sng" dirty="0"/>
              <a:t>summary</a:t>
            </a:r>
            <a:r>
              <a:rPr lang="en-US" sz="2800" b="1" dirty="0"/>
              <a:t> of PTA Association actions is printed.</a:t>
            </a:r>
          </a:p>
          <a:p>
            <a:pPr lvl="0"/>
            <a:endParaRPr lang="en-US" sz="2800" dirty="0"/>
          </a:p>
          <a:p>
            <a:pPr lvl="0"/>
            <a:r>
              <a:rPr lang="en-US" sz="2800" b="1" dirty="0">
                <a:solidFill>
                  <a:schemeClr val="accent1">
                    <a:lumMod val="75000"/>
                  </a:schemeClr>
                </a:solidFill>
              </a:rPr>
              <a:t>Prior Review: </a:t>
            </a:r>
            <a:r>
              <a:rPr lang="en-US" sz="2800" dirty="0"/>
              <a:t>With approval of the association, the minutes can be approved without reading them before the assembly if everyone has had a chance to review them in advance.</a:t>
            </a:r>
          </a:p>
          <a:p>
            <a:endParaRPr lang="en-US" dirty="0"/>
          </a:p>
        </p:txBody>
      </p:sp>
      <p:sp>
        <p:nvSpPr>
          <p:cNvPr id="3" name="Title 2"/>
          <p:cNvSpPr>
            <a:spLocks noGrp="1"/>
          </p:cNvSpPr>
          <p:nvPr>
            <p:ph type="title"/>
          </p:nvPr>
        </p:nvSpPr>
        <p:spPr/>
        <p:txBody>
          <a:bodyPr>
            <a:normAutofit fontScale="90000"/>
          </a:bodyPr>
          <a:lstStyle/>
          <a:p>
            <a:r>
              <a:rPr lang="en-US" dirty="0"/>
              <a:t/>
            </a:r>
            <a:br>
              <a:rPr lang="en-US" dirty="0"/>
            </a:br>
            <a:r>
              <a:rPr lang="en-US" dirty="0"/>
              <a:t>Approval of Minutes:</a:t>
            </a:r>
            <a:br>
              <a:rPr lang="en-US" dirty="0"/>
            </a:br>
            <a:endParaRPr lang="en-US" dirty="0"/>
          </a:p>
        </p:txBody>
      </p:sp>
    </p:spTree>
    <p:extLst>
      <p:ext uri="{BB962C8B-B14F-4D97-AF65-F5344CB8AC3E}">
        <p14:creationId xmlns:p14="http://schemas.microsoft.com/office/powerpoint/2010/main" val="352396904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fontScale="92500" lnSpcReduction="20000"/>
          </a:bodyPr>
          <a:lstStyle/>
          <a:p>
            <a:r>
              <a:rPr lang="en-US" dirty="0" smtClean="0"/>
              <a:t>Prepare </a:t>
            </a:r>
            <a:r>
              <a:rPr lang="en-US" dirty="0"/>
              <a:t>the minutes and email a draft </a:t>
            </a:r>
            <a:r>
              <a:rPr lang="en-US" dirty="0" smtClean="0"/>
              <a:t>copy to </a:t>
            </a:r>
            <a:r>
              <a:rPr lang="en-US" dirty="0"/>
              <a:t>the president for approval as soon as </a:t>
            </a:r>
            <a:r>
              <a:rPr lang="en-US" dirty="0" smtClean="0"/>
              <a:t>possible  </a:t>
            </a:r>
            <a:r>
              <a:rPr lang="en-US" dirty="0"/>
              <a:t>after each meeting.  </a:t>
            </a:r>
          </a:p>
          <a:p>
            <a:endParaRPr lang="en-US" dirty="0"/>
          </a:p>
          <a:p>
            <a:r>
              <a:rPr lang="en-US" dirty="0"/>
              <a:t>It is easier if you begin the next day or </a:t>
            </a:r>
            <a:r>
              <a:rPr lang="en-US" dirty="0" smtClean="0"/>
              <a:t>the same </a:t>
            </a:r>
            <a:r>
              <a:rPr lang="en-US" dirty="0"/>
              <a:t>day.</a:t>
            </a:r>
          </a:p>
          <a:p>
            <a:endParaRPr lang="en-US" dirty="0"/>
          </a:p>
          <a:p>
            <a:r>
              <a:rPr lang="en-US" dirty="0"/>
              <a:t>Complete them within 7 or 8 days. This is a reasonable amount of time.</a:t>
            </a:r>
          </a:p>
          <a:p>
            <a:endParaRPr lang="en-US" dirty="0"/>
          </a:p>
          <a:p>
            <a:r>
              <a:rPr lang="en-US" dirty="0"/>
              <a:t>When the President approves the minutes you can email the draft to the other board members for proofreading.</a:t>
            </a:r>
          </a:p>
          <a:p>
            <a:endParaRPr lang="en-US" dirty="0"/>
          </a:p>
        </p:txBody>
      </p:sp>
      <p:sp>
        <p:nvSpPr>
          <p:cNvPr id="3" name="Title 2"/>
          <p:cNvSpPr>
            <a:spLocks noGrp="1"/>
          </p:cNvSpPr>
          <p:nvPr>
            <p:ph type="title"/>
          </p:nvPr>
        </p:nvSpPr>
        <p:spPr/>
        <p:txBody>
          <a:bodyPr>
            <a:normAutofit/>
          </a:bodyPr>
          <a:lstStyle/>
          <a:p>
            <a:r>
              <a:rPr lang="en-US" dirty="0"/>
              <a:t>Prompt action</a:t>
            </a:r>
            <a:r>
              <a:rPr lang="en-US" dirty="0" smtClean="0"/>
              <a:t>!</a:t>
            </a:r>
            <a:endParaRPr lang="en-US" dirty="0"/>
          </a:p>
        </p:txBody>
      </p:sp>
      <p:pic>
        <p:nvPicPr>
          <p:cNvPr id="5" name="Picture 2"/>
          <p:cNvPicPr>
            <a:picLocks noChangeAspect="1" noChangeArrowheads="1"/>
          </p:cNvPicPr>
          <p:nvPr/>
        </p:nvPicPr>
        <p:blipFill>
          <a:blip r:embed="rId2"/>
          <a:srcRect/>
          <a:stretch>
            <a:fillRect/>
          </a:stretch>
        </p:blipFill>
        <p:spPr bwMode="auto">
          <a:xfrm>
            <a:off x="6553200" y="533400"/>
            <a:ext cx="2286000" cy="1712294"/>
          </a:xfrm>
          <a:prstGeom prst="rect">
            <a:avLst/>
          </a:prstGeom>
          <a:noFill/>
          <a:ln w="57150">
            <a:solidFill>
              <a:srgbClr val="0070C0"/>
            </a:solidFill>
            <a:miter lim="800000"/>
            <a:headEnd/>
            <a:tailEnd/>
          </a:ln>
          <a:effectLst>
            <a:glow rad="63500">
              <a:schemeClr val="accent4">
                <a:satMod val="175000"/>
                <a:alpha val="40000"/>
              </a:schemeClr>
            </a:glow>
          </a:effectLst>
        </p:spPr>
      </p:pic>
    </p:spTree>
    <p:extLst>
      <p:ext uri="{BB962C8B-B14F-4D97-AF65-F5344CB8AC3E}">
        <p14:creationId xmlns:p14="http://schemas.microsoft.com/office/powerpoint/2010/main" val="169555697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a:buFont typeface="Wingdings" pitchFamily="2" charset="2"/>
              <a:buChar char="§"/>
            </a:pPr>
            <a:r>
              <a:rPr lang="en-US" sz="1300" dirty="0" smtClean="0"/>
              <a:t> </a:t>
            </a:r>
            <a:r>
              <a:rPr lang="en-US" sz="1600" dirty="0"/>
              <a:t>Type of meeting (regular, general, executive, special, annual).</a:t>
            </a:r>
          </a:p>
          <a:p>
            <a:pPr lvl="0">
              <a:buFont typeface="Wingdings" pitchFamily="2" charset="2"/>
              <a:buChar char="§"/>
            </a:pPr>
            <a:endParaRPr lang="en-US" sz="1600" dirty="0"/>
          </a:p>
          <a:p>
            <a:pPr lvl="0">
              <a:buFont typeface="Wingdings" pitchFamily="2" charset="2"/>
              <a:buChar char="§"/>
            </a:pPr>
            <a:r>
              <a:rPr lang="en-US" sz="1600" dirty="0"/>
              <a:t> Name of the association.</a:t>
            </a:r>
          </a:p>
          <a:p>
            <a:pPr lvl="0"/>
            <a:endParaRPr lang="en-US" sz="1600" dirty="0"/>
          </a:p>
          <a:p>
            <a:pPr lvl="0">
              <a:buFont typeface="Wingdings" pitchFamily="2" charset="2"/>
              <a:buChar char="§"/>
            </a:pPr>
            <a:r>
              <a:rPr lang="en-US" sz="1600" dirty="0"/>
              <a:t> Date, time and place of meeting. </a:t>
            </a:r>
          </a:p>
          <a:p>
            <a:pPr lvl="0">
              <a:buFont typeface="Wingdings" pitchFamily="2" charset="2"/>
              <a:buChar char="§"/>
            </a:pPr>
            <a:endParaRPr lang="en-US" sz="1600" dirty="0"/>
          </a:p>
          <a:p>
            <a:pPr lvl="0">
              <a:buFont typeface="Wingdings" pitchFamily="2" charset="2"/>
              <a:buChar char="§"/>
            </a:pPr>
            <a:r>
              <a:rPr lang="en-US" sz="1600" dirty="0"/>
              <a:t> List of persons in attendance and excused absences.</a:t>
            </a:r>
          </a:p>
          <a:p>
            <a:pPr lvl="0">
              <a:buFont typeface="Wingdings" pitchFamily="2" charset="2"/>
              <a:buChar char="§"/>
            </a:pPr>
            <a:endParaRPr lang="en-US" sz="1600" dirty="0"/>
          </a:p>
          <a:p>
            <a:pPr lvl="0">
              <a:buFont typeface="Wingdings" pitchFamily="2" charset="2"/>
              <a:buChar char="§"/>
            </a:pPr>
            <a:r>
              <a:rPr lang="en-US" sz="1600" dirty="0"/>
              <a:t> Presence of president and secretary, or in their absence, the name of their substitutes.</a:t>
            </a:r>
          </a:p>
          <a:p>
            <a:pPr lvl="0">
              <a:buFont typeface="Wingdings" pitchFamily="2" charset="2"/>
              <a:buChar char="§"/>
            </a:pPr>
            <a:endParaRPr lang="en-US" sz="1600" dirty="0"/>
          </a:p>
          <a:p>
            <a:pPr>
              <a:buFont typeface="Wingdings" pitchFamily="2" charset="2"/>
              <a:buChar char="§"/>
            </a:pPr>
            <a:r>
              <a:rPr lang="en-US" sz="1600" dirty="0"/>
              <a:t> Name and title of presiding officer. Reading and action on minutes of previous meeting – whether read and approved/corrected</a:t>
            </a:r>
            <a:r>
              <a:rPr lang="en-US" sz="1600" dirty="0" smtClean="0"/>
              <a:t>.</a:t>
            </a:r>
            <a:endParaRPr lang="en-US" sz="1600" dirty="0"/>
          </a:p>
        </p:txBody>
      </p:sp>
      <p:sp>
        <p:nvSpPr>
          <p:cNvPr id="3" name="Title 2"/>
          <p:cNvSpPr>
            <a:spLocks noGrp="1"/>
          </p:cNvSpPr>
          <p:nvPr>
            <p:ph type="title"/>
          </p:nvPr>
        </p:nvSpPr>
        <p:spPr/>
        <p:txBody>
          <a:bodyPr>
            <a:normAutofit fontScale="90000"/>
          </a:bodyPr>
          <a:lstStyle/>
          <a:p>
            <a:r>
              <a:rPr lang="en-US" dirty="0"/>
              <a:t>What belongs in a set of minutes:</a:t>
            </a:r>
            <a:br>
              <a:rPr lang="en-US" dirty="0"/>
            </a:br>
            <a:r>
              <a:rPr lang="en-US" sz="1800" dirty="0" smtClean="0">
                <a:solidFill>
                  <a:schemeClr val="bg1"/>
                </a:solidFill>
              </a:rPr>
              <a:t>Keep </a:t>
            </a:r>
            <a:r>
              <a:rPr lang="en-US" sz="1800" dirty="0">
                <a:solidFill>
                  <a:schemeClr val="bg1"/>
                </a:solidFill>
              </a:rPr>
              <a:t>minutes brief and to the point. Minutes contain a record of what the group did, with </a:t>
            </a:r>
            <a:r>
              <a:rPr lang="en-US" sz="1800" b="1" u="sng" dirty="0">
                <a:solidFill>
                  <a:schemeClr val="bg1"/>
                </a:solidFill>
              </a:rPr>
              <a:t>action recorded in the order it took place</a:t>
            </a:r>
            <a:r>
              <a:rPr lang="en-US" sz="1800" dirty="0">
                <a:solidFill>
                  <a:schemeClr val="bg1"/>
                </a:solidFill>
              </a:rPr>
              <a:t>.  Do not record opinion and discussion.  </a:t>
            </a:r>
            <a:r>
              <a:rPr lang="en-US" sz="1800" dirty="0" smtClean="0">
                <a:solidFill>
                  <a:schemeClr val="bg1"/>
                </a:solidFill>
              </a:rPr>
              <a:t/>
            </a:r>
            <a:br>
              <a:rPr lang="en-US" sz="1800" dirty="0" smtClean="0">
                <a:solidFill>
                  <a:schemeClr val="bg1"/>
                </a:solidFill>
              </a:rPr>
            </a:br>
            <a:r>
              <a:rPr lang="en-US" sz="1800" b="1" dirty="0" smtClean="0">
                <a:solidFill>
                  <a:schemeClr val="bg1"/>
                </a:solidFill>
              </a:rPr>
              <a:t>Do </a:t>
            </a:r>
            <a:r>
              <a:rPr lang="en-US" sz="1800" b="1" dirty="0">
                <a:solidFill>
                  <a:schemeClr val="bg1"/>
                </a:solidFill>
              </a:rPr>
              <a:t>record: </a:t>
            </a:r>
            <a:r>
              <a:rPr lang="en-US" sz="1800" b="1" dirty="0">
                <a:solidFill>
                  <a:schemeClr val="accent1">
                    <a:lumMod val="75000"/>
                  </a:schemeClr>
                </a:solidFill>
              </a:rPr>
              <a:t/>
            </a:r>
            <a:br>
              <a:rPr lang="en-US" sz="1800" b="1" dirty="0">
                <a:solidFill>
                  <a:schemeClr val="accent1">
                    <a:lumMod val="75000"/>
                  </a:schemeClr>
                </a:solidFill>
              </a:rPr>
            </a:br>
            <a:endParaRPr lang="en-US" sz="1800" dirty="0"/>
          </a:p>
        </p:txBody>
      </p:sp>
      <p:pic>
        <p:nvPicPr>
          <p:cNvPr id="4" name="Picture 3"/>
          <p:cNvPicPr>
            <a:picLocks noChangeAspect="1" noChangeArrowheads="1"/>
          </p:cNvPicPr>
          <p:nvPr/>
        </p:nvPicPr>
        <p:blipFill>
          <a:blip r:embed="rId2" cstate="print"/>
          <a:srcRect/>
          <a:stretch>
            <a:fillRect/>
          </a:stretch>
        </p:blipFill>
        <p:spPr bwMode="auto">
          <a:xfrm>
            <a:off x="5943600" y="3276600"/>
            <a:ext cx="1981200" cy="1609725"/>
          </a:xfrm>
          <a:prstGeom prst="rect">
            <a:avLst/>
          </a:prstGeom>
          <a:noFill/>
          <a:ln w="9525">
            <a:noFill/>
            <a:miter lim="800000"/>
            <a:headEnd/>
            <a:tailEnd/>
          </a:ln>
          <a:effectLst/>
        </p:spPr>
      </p:pic>
    </p:spTree>
    <p:extLst>
      <p:ext uri="{BB962C8B-B14F-4D97-AF65-F5344CB8AC3E}">
        <p14:creationId xmlns:p14="http://schemas.microsoft.com/office/powerpoint/2010/main" val="10577804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normAutofit fontScale="47500" lnSpcReduction="20000"/>
          </a:bodyPr>
          <a:lstStyle/>
          <a:p>
            <a:r>
              <a:rPr lang="en-US" sz="2900" dirty="0"/>
              <a:t>Summary of Treasurer’s Report:  (1)Beginning balance, (2)receipts, (3) disbursements and (4)ending balance as of the date of the meeting. (Attach Treasurer’s Report in full) </a:t>
            </a:r>
          </a:p>
          <a:p>
            <a:endParaRPr lang="en-US" sz="2900" dirty="0"/>
          </a:p>
          <a:p>
            <a:r>
              <a:rPr lang="en-US" sz="2900" dirty="0"/>
              <a:t>Attach important reports such as budget</a:t>
            </a:r>
          </a:p>
          <a:p>
            <a:endParaRPr lang="en-US" sz="2900" dirty="0"/>
          </a:p>
          <a:p>
            <a:r>
              <a:rPr lang="en-US" sz="2900" dirty="0"/>
              <a:t>Record all motions voted upon, points of order and appeals, the name of the member who made the motion, and whether the motion carried or lost </a:t>
            </a:r>
            <a:r>
              <a:rPr lang="en-US" sz="2900" dirty="0" smtClean="0"/>
              <a:t>(no </a:t>
            </a:r>
            <a:r>
              <a:rPr lang="en-US" sz="2900" dirty="0"/>
              <a:t>name of the </a:t>
            </a:r>
            <a:r>
              <a:rPr lang="en-US" sz="2900" dirty="0" smtClean="0"/>
              <a:t>seconder)</a:t>
            </a:r>
            <a:endParaRPr lang="en-US" sz="2900" dirty="0"/>
          </a:p>
          <a:p>
            <a:endParaRPr lang="en-US" sz="2900" dirty="0"/>
          </a:p>
          <a:p>
            <a:r>
              <a:rPr lang="en-US" sz="2900" dirty="0"/>
              <a:t>Record results of any election and votes cast</a:t>
            </a:r>
          </a:p>
          <a:p>
            <a:endParaRPr lang="en-US" sz="2900" dirty="0"/>
          </a:p>
          <a:p>
            <a:r>
              <a:rPr lang="en-US" sz="2900" dirty="0"/>
              <a:t>Brief notation of program topic, names </a:t>
            </a:r>
            <a:r>
              <a:rPr lang="en-US" sz="2900" dirty="0" smtClean="0"/>
              <a:t>of </a:t>
            </a:r>
            <a:r>
              <a:rPr lang="en-US" sz="2900" dirty="0"/>
              <a:t>participants, important points covered</a:t>
            </a:r>
          </a:p>
          <a:p>
            <a:endParaRPr lang="en-US" sz="2900" dirty="0"/>
          </a:p>
          <a:p>
            <a:r>
              <a:rPr lang="en-US" sz="2900" dirty="0"/>
              <a:t>Time of adjournment</a:t>
            </a:r>
          </a:p>
          <a:p>
            <a:endParaRPr lang="en-US" sz="2900" dirty="0"/>
          </a:p>
          <a:p>
            <a:r>
              <a:rPr lang="en-US" sz="2900" dirty="0"/>
              <a:t>Signature of secretary</a:t>
            </a:r>
          </a:p>
          <a:p>
            <a:endParaRPr lang="en-US" dirty="0"/>
          </a:p>
        </p:txBody>
      </p:sp>
      <p:sp>
        <p:nvSpPr>
          <p:cNvPr id="5" name="Title 4"/>
          <p:cNvSpPr>
            <a:spLocks noGrp="1"/>
          </p:cNvSpPr>
          <p:nvPr>
            <p:ph type="title"/>
          </p:nvPr>
        </p:nvSpPr>
        <p:spPr/>
        <p:txBody>
          <a:bodyPr>
            <a:normAutofit fontScale="90000"/>
          </a:bodyPr>
          <a:lstStyle/>
          <a:p>
            <a:r>
              <a:rPr lang="en-US" dirty="0" smtClean="0"/>
              <a:t/>
            </a:r>
            <a:br>
              <a:rPr lang="en-US" dirty="0" smtClean="0"/>
            </a:br>
            <a:r>
              <a:rPr lang="en-US" dirty="0" smtClean="0"/>
              <a:t>“</a:t>
            </a:r>
            <a:r>
              <a:rPr lang="en-US" dirty="0"/>
              <a:t>What belongs in a set of minutes”</a:t>
            </a:r>
            <a:br>
              <a:rPr lang="en-US" dirty="0"/>
            </a:br>
            <a:r>
              <a:rPr lang="en-US" sz="2200" dirty="0"/>
              <a:t>Continued:</a:t>
            </a:r>
            <a:r>
              <a:rPr lang="en-US" dirty="0"/>
              <a:t/>
            </a:r>
            <a:br>
              <a:rPr lang="en-US" dirty="0"/>
            </a:br>
            <a:endParaRPr lang="en-US" dirty="0"/>
          </a:p>
        </p:txBody>
      </p:sp>
      <p:pic>
        <p:nvPicPr>
          <p:cNvPr id="7" name="Picture 2"/>
          <p:cNvPicPr>
            <a:picLocks noChangeAspect="1" noChangeArrowheads="1"/>
          </p:cNvPicPr>
          <p:nvPr/>
        </p:nvPicPr>
        <p:blipFill>
          <a:blip r:embed="rId2"/>
          <a:srcRect/>
          <a:stretch>
            <a:fillRect/>
          </a:stretch>
        </p:blipFill>
        <p:spPr bwMode="auto">
          <a:xfrm>
            <a:off x="5257800" y="5105400"/>
            <a:ext cx="1491399" cy="1222947"/>
          </a:xfrm>
          <a:prstGeom prst="rect">
            <a:avLst/>
          </a:prstGeom>
          <a:noFill/>
          <a:ln w="9525">
            <a:noFill/>
            <a:miter lim="800000"/>
            <a:headEnd/>
            <a:tailEnd/>
          </a:ln>
          <a:effectLst/>
        </p:spPr>
      </p:pic>
    </p:spTree>
    <p:extLst>
      <p:ext uri="{BB962C8B-B14F-4D97-AF65-F5344CB8AC3E}">
        <p14:creationId xmlns:p14="http://schemas.microsoft.com/office/powerpoint/2010/main" val="25201044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Font typeface="Wingdings" pitchFamily="2" charset="2"/>
              <a:buChar char="§"/>
            </a:pPr>
            <a:r>
              <a:rPr lang="en-US" dirty="0"/>
              <a:t>The secretary’s opinion on matters.</a:t>
            </a:r>
          </a:p>
          <a:p>
            <a:pPr lvl="0">
              <a:buFont typeface="Wingdings" pitchFamily="2" charset="2"/>
              <a:buChar char="§"/>
            </a:pPr>
            <a:endParaRPr lang="en-US" dirty="0"/>
          </a:p>
          <a:p>
            <a:pPr lvl="0">
              <a:buFont typeface="Wingdings" pitchFamily="2" charset="2"/>
              <a:buChar char="§"/>
            </a:pPr>
            <a:r>
              <a:rPr lang="en-US" dirty="0"/>
              <a:t>  The seconders of motions.							</a:t>
            </a:r>
          </a:p>
          <a:p>
            <a:pPr lvl="0">
              <a:buFont typeface="Wingdings" pitchFamily="2" charset="2"/>
              <a:buChar char="§"/>
            </a:pPr>
            <a:r>
              <a:rPr lang="en-US" dirty="0"/>
              <a:t>  Any withdrawn motion. </a:t>
            </a:r>
            <a:endParaRPr lang="en-US" dirty="0" smtClean="0"/>
          </a:p>
          <a:p>
            <a:pPr marL="0" lvl="0" indent="0">
              <a:buNone/>
            </a:pPr>
            <a:r>
              <a:rPr lang="en-US" dirty="0"/>
              <a:t>				</a:t>
            </a:r>
          </a:p>
          <a:p>
            <a:pPr lvl="0">
              <a:buFont typeface="Wingdings" pitchFamily="2" charset="2"/>
              <a:buChar char="§"/>
            </a:pPr>
            <a:r>
              <a:rPr lang="en-US" dirty="0"/>
              <a:t>  A summary of the remarks of the guest speaker.</a:t>
            </a:r>
          </a:p>
          <a:p>
            <a:endParaRPr lang="en-US" dirty="0"/>
          </a:p>
        </p:txBody>
      </p:sp>
      <p:sp>
        <p:nvSpPr>
          <p:cNvPr id="3" name="Title 2"/>
          <p:cNvSpPr>
            <a:spLocks noGrp="1"/>
          </p:cNvSpPr>
          <p:nvPr>
            <p:ph type="title"/>
          </p:nvPr>
        </p:nvSpPr>
        <p:spPr/>
        <p:txBody>
          <a:bodyPr>
            <a:normAutofit fontScale="90000"/>
          </a:bodyPr>
          <a:lstStyle/>
          <a:p>
            <a:r>
              <a:rPr lang="en-US" dirty="0"/>
              <a:t>What does </a:t>
            </a:r>
            <a:r>
              <a:rPr lang="en-US" dirty="0">
                <a:solidFill>
                  <a:srgbClr val="FF0000"/>
                </a:solidFill>
              </a:rPr>
              <a:t>not</a:t>
            </a:r>
            <a:r>
              <a:rPr lang="en-US" dirty="0"/>
              <a:t> belong in the minutes:</a:t>
            </a:r>
            <a:br>
              <a:rPr lang="en-US" dirty="0"/>
            </a:br>
            <a:r>
              <a:rPr lang="en-US" sz="2200" dirty="0"/>
              <a:t>According  to Roberts Rules of Order, the minutes should </a:t>
            </a:r>
            <a:r>
              <a:rPr lang="en-US" sz="2200" dirty="0">
                <a:solidFill>
                  <a:srgbClr val="FF0000"/>
                </a:solidFill>
              </a:rPr>
              <a:t>NOT</a:t>
            </a:r>
            <a:r>
              <a:rPr lang="en-US" sz="2200" dirty="0"/>
              <a:t> contain: </a:t>
            </a:r>
            <a:br>
              <a:rPr lang="en-US" sz="2200" dirty="0"/>
            </a:br>
            <a:endParaRPr lang="en-US" sz="2200" dirty="0"/>
          </a:p>
        </p:txBody>
      </p:sp>
    </p:spTree>
    <p:extLst>
      <p:ext uri="{BB962C8B-B14F-4D97-AF65-F5344CB8AC3E}">
        <p14:creationId xmlns:p14="http://schemas.microsoft.com/office/powerpoint/2010/main" val="236432829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a:buFont typeface="Arial" pitchFamily="34" charset="0"/>
              <a:buChar char="•"/>
            </a:pPr>
            <a:r>
              <a:rPr lang="en-US" sz="1800" dirty="0"/>
              <a:t>Make all corrections directly on the printed official minutes. </a:t>
            </a:r>
          </a:p>
          <a:p>
            <a:pPr>
              <a:buFont typeface="Arial" pitchFamily="34" charset="0"/>
              <a:buChar char="•"/>
            </a:pPr>
            <a:r>
              <a:rPr lang="en-US" sz="1800" dirty="0"/>
              <a:t>Corrections to the minutes are made immediately following the reading of the minutes, during the time specified on the agenda for minutes, or at any subsequent meeting when errors are discovered. </a:t>
            </a:r>
          </a:p>
          <a:p>
            <a:pPr>
              <a:buFont typeface="Arial" pitchFamily="34" charset="0"/>
              <a:buChar char="•"/>
            </a:pPr>
            <a:r>
              <a:rPr lang="en-US" sz="1800" dirty="0"/>
              <a:t>The current minutes shall reflect that a correction was made. </a:t>
            </a:r>
          </a:p>
          <a:p>
            <a:pPr>
              <a:buFont typeface="Arial" pitchFamily="34" charset="0"/>
              <a:buChar char="•"/>
            </a:pPr>
            <a:r>
              <a:rPr lang="en-US" sz="1800" dirty="0"/>
              <a:t>In the master copy of the minutes, the secretary circles the incorrect words with a pen and places the correction in the margin of the bound minute book. </a:t>
            </a:r>
          </a:p>
          <a:p>
            <a:pPr>
              <a:buFont typeface="Arial" pitchFamily="34" charset="0"/>
              <a:buChar char="•"/>
            </a:pPr>
            <a:r>
              <a:rPr lang="en-US" sz="1800" dirty="0"/>
              <a:t>Corrections must be dated and initialed. Only the group that created the minutes (executive committee, executive board, association) may correct them. </a:t>
            </a:r>
          </a:p>
        </p:txBody>
      </p:sp>
      <p:sp>
        <p:nvSpPr>
          <p:cNvPr id="3" name="Title 2"/>
          <p:cNvSpPr>
            <a:spLocks noGrp="1"/>
          </p:cNvSpPr>
          <p:nvPr>
            <p:ph type="title"/>
          </p:nvPr>
        </p:nvSpPr>
        <p:spPr/>
        <p:txBody>
          <a:bodyPr>
            <a:normAutofit fontScale="90000"/>
          </a:bodyPr>
          <a:lstStyle/>
          <a:p>
            <a:r>
              <a:rPr lang="en-US" dirty="0" smtClean="0"/>
              <a:t/>
            </a:r>
            <a:br>
              <a:rPr lang="en-US" dirty="0" smtClean="0"/>
            </a:br>
            <a:r>
              <a:rPr lang="en-US" dirty="0" smtClean="0"/>
              <a:t>Corrections </a:t>
            </a:r>
            <a:r>
              <a:rPr lang="en-US" dirty="0"/>
              <a:t>to the Official </a:t>
            </a:r>
            <a:r>
              <a:rPr lang="en-US" dirty="0" smtClean="0"/>
              <a:t/>
            </a:r>
            <a:br>
              <a:rPr lang="en-US" dirty="0" smtClean="0"/>
            </a:br>
            <a:r>
              <a:rPr lang="en-US" dirty="0" smtClean="0"/>
              <a:t>Minutes</a:t>
            </a:r>
            <a:r>
              <a:rPr lang="en-US" dirty="0"/>
              <a:t>:</a:t>
            </a:r>
            <a:br>
              <a:rPr lang="en-US" dirty="0"/>
            </a:br>
            <a:endParaRPr lang="en-US" dirty="0"/>
          </a:p>
        </p:txBody>
      </p:sp>
      <p:pic>
        <p:nvPicPr>
          <p:cNvPr id="4" name="Picture 2"/>
          <p:cNvPicPr>
            <a:picLocks noChangeAspect="1" noChangeArrowheads="1"/>
          </p:cNvPicPr>
          <p:nvPr/>
        </p:nvPicPr>
        <p:blipFill>
          <a:blip r:embed="rId2" cstate="print"/>
          <a:srcRect/>
          <a:stretch>
            <a:fillRect/>
          </a:stretch>
        </p:blipFill>
        <p:spPr bwMode="auto">
          <a:xfrm flipH="1">
            <a:off x="6477000" y="990600"/>
            <a:ext cx="914400" cy="741803"/>
          </a:xfrm>
          <a:prstGeom prst="rect">
            <a:avLst/>
          </a:prstGeom>
          <a:noFill/>
          <a:ln w="9525">
            <a:noFill/>
            <a:miter lim="800000"/>
            <a:headEnd/>
            <a:tailEnd/>
          </a:ln>
          <a:effectLst/>
        </p:spPr>
      </p:pic>
    </p:spTree>
    <p:extLst>
      <p:ext uri="{BB962C8B-B14F-4D97-AF65-F5344CB8AC3E}">
        <p14:creationId xmlns:p14="http://schemas.microsoft.com/office/powerpoint/2010/main" val="126236258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
            </a:r>
            <a:br>
              <a:rPr lang="en-US" dirty="0" smtClean="0"/>
            </a:br>
            <a:r>
              <a:rPr lang="en-US" dirty="0" smtClean="0"/>
              <a:t>Sample </a:t>
            </a:r>
            <a:r>
              <a:rPr lang="en-US" dirty="0"/>
              <a:t>Motion Form:</a:t>
            </a:r>
            <a:br>
              <a:rPr lang="en-US" dirty="0"/>
            </a:br>
            <a:endParaRPr lang="en-US" dirty="0"/>
          </a:p>
        </p:txBody>
      </p:sp>
      <p:sp>
        <p:nvSpPr>
          <p:cNvPr id="6" name="Content Placeholder 5"/>
          <p:cNvSpPr>
            <a:spLocks noGrp="1"/>
          </p:cNvSpPr>
          <p:nvPr>
            <p:ph sz="quarter" idx="14"/>
          </p:nvPr>
        </p:nvSpPr>
        <p:spPr/>
        <p:txBody>
          <a:bodyPr>
            <a:normAutofit fontScale="77500" lnSpcReduction="20000"/>
          </a:bodyPr>
          <a:lstStyle/>
          <a:p>
            <a:r>
              <a:rPr lang="en-US" dirty="0">
                <a:solidFill>
                  <a:schemeClr val="accent1"/>
                </a:solidFill>
              </a:rPr>
              <a:t>MOTIONS:</a:t>
            </a:r>
          </a:p>
          <a:p>
            <a:pPr marL="0" indent="0">
              <a:buNone/>
            </a:pPr>
            <a:r>
              <a:rPr lang="en-US" dirty="0"/>
              <a:t>Bring blank motion forms with you to every meeting.  Each motion must be written out and the motion and results of the vote are recorded in the minutes.</a:t>
            </a:r>
          </a:p>
          <a:p>
            <a:endParaRPr lang="en-US" dirty="0"/>
          </a:p>
          <a:p>
            <a:r>
              <a:rPr lang="en-US" dirty="0">
                <a:solidFill>
                  <a:schemeClr val="accent1">
                    <a:lumMod val="75000"/>
                  </a:schemeClr>
                </a:solidFill>
              </a:rPr>
              <a:t>BALLOTS:</a:t>
            </a:r>
          </a:p>
          <a:p>
            <a:pPr marL="0" indent="0">
              <a:buNone/>
            </a:pPr>
            <a:r>
              <a:rPr lang="en-US" dirty="0"/>
              <a:t>Also be prepared to help count a rising vote and bring blank paper with you for ballots. Results of the vote are recorded in the minutes.</a:t>
            </a:r>
          </a:p>
          <a:p>
            <a:pPr marL="0" indent="0">
              <a:buNone/>
            </a:pPr>
            <a:endParaRPr lang="en-US" dirty="0"/>
          </a:p>
        </p:txBody>
      </p:sp>
      <p:pic>
        <p:nvPicPr>
          <p:cNvPr id="7" name="Content Placeholder 6" descr="Scan Official Motion Form 001.jpg"/>
          <p:cNvPicPr>
            <a:picLocks noGrp="1" noChangeAspect="1"/>
          </p:cNvPicPr>
          <p:nvPr>
            <p:ph sz="quarter" idx="13"/>
          </p:nvPr>
        </p:nvPicPr>
        <p:blipFill>
          <a:blip r:embed="rId2"/>
          <a:stretch>
            <a:fillRect/>
          </a:stretch>
        </p:blipFill>
        <p:spPr>
          <a:xfrm>
            <a:off x="676275" y="2834500"/>
            <a:ext cx="3822700" cy="3136862"/>
          </a:xfrm>
          <a:prstGeom prst="rect">
            <a:avLst/>
          </a:prstGeom>
        </p:spPr>
      </p:pic>
    </p:spTree>
    <p:extLst>
      <p:ext uri="{BB962C8B-B14F-4D97-AF65-F5344CB8AC3E}">
        <p14:creationId xmlns:p14="http://schemas.microsoft.com/office/powerpoint/2010/main" val="293626832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indent="0">
              <a:buNone/>
            </a:pPr>
            <a:r>
              <a:rPr lang="en-US" sz="3400" dirty="0"/>
              <a:t>Board members </a:t>
            </a:r>
            <a:r>
              <a:rPr lang="en-US" sz="3400" dirty="0" smtClean="0"/>
              <a:t>…</a:t>
            </a:r>
          </a:p>
          <a:p>
            <a:r>
              <a:rPr lang="en-US" dirty="0" smtClean="0"/>
              <a:t>are </a:t>
            </a:r>
            <a:r>
              <a:rPr lang="en-US" dirty="0"/>
              <a:t>actively involved in decision-making and planning</a:t>
            </a:r>
            <a:r>
              <a:rPr lang="en-US" dirty="0" smtClean="0"/>
              <a:t>. </a:t>
            </a:r>
            <a:endParaRPr lang="en-US" dirty="0"/>
          </a:p>
          <a:p>
            <a:r>
              <a:rPr lang="en-US" dirty="0" smtClean="0"/>
              <a:t>are </a:t>
            </a:r>
            <a:r>
              <a:rPr lang="en-US" dirty="0"/>
              <a:t>encouraged to participate in discussion during meetings</a:t>
            </a:r>
            <a:r>
              <a:rPr lang="en-US" dirty="0" smtClean="0"/>
              <a:t>. </a:t>
            </a:r>
          </a:p>
          <a:p>
            <a:r>
              <a:rPr lang="en-US" dirty="0" smtClean="0"/>
              <a:t>come </a:t>
            </a:r>
            <a:r>
              <a:rPr lang="en-US" dirty="0"/>
              <a:t>to meetings prepared and on time</a:t>
            </a:r>
            <a:r>
              <a:rPr lang="en-US" dirty="0" smtClean="0"/>
              <a:t>. </a:t>
            </a:r>
            <a:r>
              <a:rPr lang="en-US" dirty="0"/>
              <a:t>	</a:t>
            </a:r>
          </a:p>
          <a:p>
            <a:r>
              <a:rPr lang="en-US" dirty="0" smtClean="0"/>
              <a:t>see </a:t>
            </a:r>
            <a:r>
              <a:rPr lang="en-US" dirty="0"/>
              <a:t>themselves as part of a team</a:t>
            </a:r>
            <a:r>
              <a:rPr lang="en-US" dirty="0" smtClean="0"/>
              <a:t>.</a:t>
            </a:r>
            <a:r>
              <a:rPr lang="en-US" dirty="0"/>
              <a:t>	</a:t>
            </a:r>
          </a:p>
          <a:p>
            <a:r>
              <a:rPr lang="en-US" dirty="0" smtClean="0"/>
              <a:t>are </a:t>
            </a:r>
            <a:r>
              <a:rPr lang="en-US" dirty="0"/>
              <a:t>respectful toward each other</a:t>
            </a:r>
            <a:r>
              <a:rPr lang="en-US" dirty="0" smtClean="0"/>
              <a:t>. </a:t>
            </a:r>
            <a:r>
              <a:rPr lang="en-US" dirty="0"/>
              <a:t>	</a:t>
            </a:r>
          </a:p>
          <a:p>
            <a:r>
              <a:rPr lang="en-US" dirty="0" smtClean="0"/>
              <a:t>act </a:t>
            </a:r>
            <a:r>
              <a:rPr lang="en-US" dirty="0"/>
              <a:t>as advocates for their PTA</a:t>
            </a:r>
            <a:r>
              <a:rPr lang="en-US" dirty="0" smtClean="0"/>
              <a:t>. </a:t>
            </a:r>
            <a:r>
              <a:rPr lang="en-US" dirty="0"/>
              <a:t>	</a:t>
            </a:r>
          </a:p>
        </p:txBody>
      </p:sp>
      <p:sp>
        <p:nvSpPr>
          <p:cNvPr id="3" name="Title 2"/>
          <p:cNvSpPr>
            <a:spLocks noGrp="1"/>
          </p:cNvSpPr>
          <p:nvPr>
            <p:ph type="title"/>
          </p:nvPr>
        </p:nvSpPr>
        <p:spPr/>
        <p:txBody>
          <a:bodyPr/>
          <a:lstStyle/>
          <a:p>
            <a:r>
              <a:rPr lang="en-US" dirty="0" smtClean="0"/>
              <a:t>How will you rate?</a:t>
            </a:r>
            <a:endParaRPr lang="en-US" dirty="0"/>
          </a:p>
        </p:txBody>
      </p:sp>
    </p:spTree>
    <p:extLst>
      <p:ext uri="{BB962C8B-B14F-4D97-AF65-F5344CB8AC3E}">
        <p14:creationId xmlns:p14="http://schemas.microsoft.com/office/powerpoint/2010/main" val="97650590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z="3400" dirty="0"/>
              <a:t>Board meetings are </a:t>
            </a:r>
            <a:r>
              <a:rPr lang="en-US" sz="3400" dirty="0" smtClean="0"/>
              <a:t>…</a:t>
            </a:r>
            <a:endParaRPr lang="en-US" sz="3400" dirty="0"/>
          </a:p>
          <a:p>
            <a:r>
              <a:rPr lang="en-US" dirty="0"/>
              <a:t>regularly scheduled and dates planned in advance. </a:t>
            </a:r>
            <a:endParaRPr lang="en-US" dirty="0" smtClean="0"/>
          </a:p>
          <a:p>
            <a:r>
              <a:rPr lang="en-US" dirty="0" smtClean="0"/>
              <a:t>not dominated by one person.	</a:t>
            </a:r>
          </a:p>
          <a:p>
            <a:r>
              <a:rPr lang="en-US" dirty="0" smtClean="0"/>
              <a:t>orderly </a:t>
            </a:r>
            <a:r>
              <a:rPr lang="en-US" dirty="0"/>
              <a:t>and are completed in a reasonable amount of time.</a:t>
            </a:r>
          </a:p>
          <a:p>
            <a:r>
              <a:rPr lang="en-US" dirty="0"/>
              <a:t>effective and results-oriented.</a:t>
            </a:r>
          </a:p>
        </p:txBody>
      </p:sp>
      <p:sp>
        <p:nvSpPr>
          <p:cNvPr id="3" name="Title 2"/>
          <p:cNvSpPr>
            <a:spLocks noGrp="1"/>
          </p:cNvSpPr>
          <p:nvPr>
            <p:ph type="title"/>
          </p:nvPr>
        </p:nvSpPr>
        <p:spPr/>
        <p:txBody>
          <a:bodyPr/>
          <a:lstStyle/>
          <a:p>
            <a:r>
              <a:rPr lang="en-US" dirty="0"/>
              <a:t>How will you rate?</a:t>
            </a:r>
          </a:p>
        </p:txBody>
      </p:sp>
    </p:spTree>
    <p:extLst>
      <p:ext uri="{BB962C8B-B14F-4D97-AF65-F5344CB8AC3E}">
        <p14:creationId xmlns:p14="http://schemas.microsoft.com/office/powerpoint/2010/main" val="27638624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PTA Purpose</a:t>
            </a:r>
            <a:endParaRPr lang="en-US" dirty="0"/>
          </a:p>
        </p:txBody>
      </p:sp>
      <p:sp>
        <p:nvSpPr>
          <p:cNvPr id="4" name="Content Placeholder 3"/>
          <p:cNvSpPr>
            <a:spLocks noGrp="1"/>
          </p:cNvSpPr>
          <p:nvPr>
            <p:ph idx="1"/>
          </p:nvPr>
        </p:nvSpPr>
        <p:spPr/>
        <p:txBody>
          <a:bodyPr>
            <a:normAutofit fontScale="85000" lnSpcReduction="10000"/>
          </a:bodyPr>
          <a:lstStyle/>
          <a:p>
            <a:r>
              <a:rPr lang="en-US" dirty="0"/>
              <a:t>To promote the welfare of children and youth in home, school, community, and place of worship </a:t>
            </a:r>
          </a:p>
          <a:p>
            <a:r>
              <a:rPr lang="en-US" dirty="0"/>
              <a:t>To raise the standards of home life.</a:t>
            </a:r>
          </a:p>
          <a:p>
            <a:r>
              <a:rPr lang="en-US" dirty="0"/>
              <a:t>To secure adequate laws for the care and protection of children and youth.</a:t>
            </a:r>
          </a:p>
          <a:p>
            <a:r>
              <a:rPr lang="en-US" dirty="0"/>
              <a:t>To build close relationships between home and school so that parents and teachers may cooperate in the education of children and youth.</a:t>
            </a:r>
          </a:p>
          <a:p>
            <a:r>
              <a:rPr lang="en-US" dirty="0"/>
              <a:t>To develop united efforts between educators and the general public to secure for all children and youth the highest advantages in physical, mental, social, and spiritual education.</a:t>
            </a:r>
          </a:p>
          <a:p>
            <a:endParaRPr lang="en-US" dirty="0"/>
          </a:p>
        </p:txBody>
      </p:sp>
    </p:spTree>
    <p:extLst>
      <p:ext uri="{BB962C8B-B14F-4D97-AF65-F5344CB8AC3E}">
        <p14:creationId xmlns:p14="http://schemas.microsoft.com/office/powerpoint/2010/main" val="208751074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hlinkClick r:id="rId3"/>
              </a:rPr>
              <a:t>www.pta.org</a:t>
            </a:r>
            <a:r>
              <a:rPr lang="en-US" dirty="0" smtClean="0"/>
              <a:t>	President’s Quick Reference Guide</a:t>
            </a:r>
          </a:p>
          <a:p>
            <a:r>
              <a:rPr lang="en-US" dirty="0" smtClean="0">
                <a:hlinkClick r:id="rId4"/>
              </a:rPr>
              <a:t>www.floridapta.org</a:t>
            </a:r>
            <a:r>
              <a:rPr lang="en-US" dirty="0" smtClean="0"/>
              <a:t>	TAB Running Your PTA</a:t>
            </a:r>
          </a:p>
          <a:p>
            <a:r>
              <a:rPr lang="en-US" dirty="0" smtClean="0">
                <a:hlinkClick r:id="rId5"/>
              </a:rPr>
              <a:t>www.dccpta.org</a:t>
            </a:r>
            <a:r>
              <a:rPr lang="en-US" dirty="0" smtClean="0"/>
              <a:t>		TAB Resources</a:t>
            </a:r>
          </a:p>
          <a:p>
            <a:endParaRPr lang="en-US" dirty="0"/>
          </a:p>
        </p:txBody>
      </p:sp>
      <p:sp>
        <p:nvSpPr>
          <p:cNvPr id="3" name="Title 2"/>
          <p:cNvSpPr>
            <a:spLocks noGrp="1"/>
          </p:cNvSpPr>
          <p:nvPr>
            <p:ph type="title"/>
          </p:nvPr>
        </p:nvSpPr>
        <p:spPr/>
        <p:txBody>
          <a:bodyPr/>
          <a:lstStyle/>
          <a:p>
            <a:r>
              <a:rPr lang="en-US" dirty="0" smtClean="0"/>
              <a:t>Resources</a:t>
            </a:r>
            <a:endParaRPr lang="en-US" dirty="0"/>
          </a:p>
        </p:txBody>
      </p:sp>
    </p:spTree>
    <p:extLst>
      <p:ext uri="{BB962C8B-B14F-4D97-AF65-F5344CB8AC3E}">
        <p14:creationId xmlns:p14="http://schemas.microsoft.com/office/powerpoint/2010/main" val="2599372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Please complete &amp; return your evaluation form</a:t>
            </a:r>
            <a:endParaRPr lang="en-US" dirty="0"/>
          </a:p>
        </p:txBody>
      </p:sp>
      <p:sp>
        <p:nvSpPr>
          <p:cNvPr id="3" name="Text Placeholder 2"/>
          <p:cNvSpPr>
            <a:spLocks noGrp="1"/>
          </p:cNvSpPr>
          <p:nvPr>
            <p:ph type="body" idx="1"/>
          </p:nvPr>
        </p:nvSpPr>
        <p:spPr/>
        <p:txBody>
          <a:bodyPr/>
          <a:lstStyle/>
          <a:p>
            <a:r>
              <a:rPr lang="en-US" dirty="0" smtClean="0"/>
              <a:t>Return your form and be part of the </a:t>
            </a:r>
          </a:p>
          <a:p>
            <a:r>
              <a:rPr lang="en-US" dirty="0" smtClean="0"/>
              <a:t>Gift Card drawing </a:t>
            </a:r>
            <a:endParaRPr lang="en-US" dirty="0"/>
          </a:p>
        </p:txBody>
      </p:sp>
    </p:spTree>
    <p:extLst>
      <p:ext uri="{BB962C8B-B14F-4D97-AF65-F5344CB8AC3E}">
        <p14:creationId xmlns:p14="http://schemas.microsoft.com/office/powerpoint/2010/main" val="406586796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Your </a:t>
            </a:r>
            <a:r>
              <a:rPr lang="en-US" dirty="0"/>
              <a:t>Executive Board: </a:t>
            </a:r>
            <a:r>
              <a:rPr lang="en-US" smtClean="0"/>
              <a:t/>
            </a:r>
            <a:br>
              <a:rPr lang="en-US" smtClean="0"/>
            </a:br>
            <a:r>
              <a:rPr lang="en-US"/>
              <a:t>Playing by the Rules</a:t>
            </a:r>
            <a:endParaRPr lang="en-US" dirty="0"/>
          </a:p>
        </p:txBody>
      </p:sp>
      <p:sp>
        <p:nvSpPr>
          <p:cNvPr id="3" name="Subtitle 2"/>
          <p:cNvSpPr>
            <a:spLocks noGrp="1"/>
          </p:cNvSpPr>
          <p:nvPr>
            <p:ph type="subTitle" idx="1"/>
          </p:nvPr>
        </p:nvSpPr>
        <p:spPr/>
        <p:txBody>
          <a:bodyPr/>
          <a:lstStyle/>
          <a:p>
            <a:r>
              <a:rPr lang="en-US" dirty="0"/>
              <a:t>DCCPTA Fall Leadership Workshop September </a:t>
            </a:r>
            <a:r>
              <a:rPr lang="en-US" dirty="0" smtClean="0"/>
              <a:t>28, 2014</a:t>
            </a:r>
            <a:endParaRPr lang="en-US" dirty="0"/>
          </a:p>
          <a:p>
            <a:r>
              <a:rPr lang="en-US" dirty="0" smtClean="0"/>
              <a:t>Mandi Welch and </a:t>
            </a:r>
            <a:r>
              <a:rPr lang="en-US" smtClean="0"/>
              <a:t>Victor Melone</a:t>
            </a:r>
            <a:endParaRPr lang="en-US" dirty="0"/>
          </a:p>
          <a:p>
            <a:endParaRPr lang="en-US" dirty="0"/>
          </a:p>
        </p:txBody>
      </p:sp>
    </p:spTree>
    <p:extLst>
      <p:ext uri="{BB962C8B-B14F-4D97-AF65-F5344CB8AC3E}">
        <p14:creationId xmlns:p14="http://schemas.microsoft.com/office/powerpoint/2010/main" val="32290088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1295400"/>
            <a:ext cx="7620000" cy="4093428"/>
          </a:xfrm>
          <a:prstGeom prst="rect">
            <a:avLst/>
          </a:prstGeom>
        </p:spPr>
        <p:txBody>
          <a:bodyPr wrap="square">
            <a:spAutoFit/>
          </a:bodyPr>
          <a:lstStyle/>
          <a:p>
            <a:r>
              <a:rPr lang="en-US" sz="3600" dirty="0" smtClean="0"/>
              <a:t>TODAY – </a:t>
            </a:r>
            <a:endParaRPr lang="en-US" sz="3600" dirty="0"/>
          </a:p>
          <a:p>
            <a:pPr marL="457200" indent="-457200">
              <a:buFont typeface="Arial" pitchFamily="34" charset="0"/>
              <a:buChar char="•"/>
            </a:pPr>
            <a:r>
              <a:rPr lang="en-US" sz="3200" dirty="0"/>
              <a:t>P</a:t>
            </a:r>
            <a:r>
              <a:rPr lang="en-US" sz="3200" dirty="0" smtClean="0"/>
              <a:t>lanning -- calendar development and goal setting</a:t>
            </a:r>
          </a:p>
          <a:p>
            <a:pPr marL="457200" indent="-457200">
              <a:buFont typeface="Arial" pitchFamily="34" charset="0"/>
              <a:buChar char="•"/>
            </a:pPr>
            <a:r>
              <a:rPr lang="en-US" sz="3200" dirty="0" smtClean="0"/>
              <a:t>Maximizing </a:t>
            </a:r>
            <a:r>
              <a:rPr lang="en-US" sz="3200" dirty="0"/>
              <a:t>your </a:t>
            </a:r>
            <a:r>
              <a:rPr lang="en-US" sz="3200" dirty="0" smtClean="0"/>
              <a:t>meetings</a:t>
            </a:r>
            <a:endParaRPr lang="en-US" sz="3200" dirty="0"/>
          </a:p>
          <a:p>
            <a:pPr marL="457200" indent="-457200">
              <a:buFont typeface="Arial" pitchFamily="34" charset="0"/>
              <a:buChar char="•"/>
            </a:pPr>
            <a:r>
              <a:rPr lang="en-US" sz="3200" dirty="0" smtClean="0"/>
              <a:t>Volunteers</a:t>
            </a:r>
          </a:p>
          <a:p>
            <a:pPr marL="457200" indent="-457200">
              <a:buFont typeface="Arial" pitchFamily="34" charset="0"/>
              <a:buChar char="•"/>
            </a:pPr>
            <a:r>
              <a:rPr lang="en-US" sz="3200" i="1" dirty="0" smtClean="0"/>
              <a:t>Bylaws</a:t>
            </a:r>
            <a:r>
              <a:rPr lang="en-US" sz="3200" dirty="0" smtClean="0"/>
              <a:t> </a:t>
            </a:r>
            <a:r>
              <a:rPr lang="en-US" sz="3200" dirty="0"/>
              <a:t>and standing </a:t>
            </a:r>
            <a:r>
              <a:rPr lang="en-US" sz="3200" dirty="0" smtClean="0"/>
              <a:t>rules</a:t>
            </a:r>
          </a:p>
          <a:p>
            <a:pPr marL="457200" indent="-457200">
              <a:buFont typeface="Arial" pitchFamily="34" charset="0"/>
              <a:buChar char="•"/>
            </a:pPr>
            <a:r>
              <a:rPr lang="en-US" sz="3200" dirty="0" smtClean="0"/>
              <a:t>Role </a:t>
            </a:r>
            <a:r>
              <a:rPr lang="en-US" sz="3200" dirty="0"/>
              <a:t>of the </a:t>
            </a:r>
            <a:r>
              <a:rPr lang="en-US" sz="3200" dirty="0" smtClean="0"/>
              <a:t>secretary</a:t>
            </a:r>
          </a:p>
          <a:p>
            <a:pPr marL="457200" indent="-457200">
              <a:buFont typeface="Arial" pitchFamily="34" charset="0"/>
              <a:buChar char="•"/>
            </a:pPr>
            <a:r>
              <a:rPr lang="en-US" sz="3200" dirty="0" smtClean="0"/>
              <a:t>Resources</a:t>
            </a:r>
          </a:p>
        </p:txBody>
      </p:sp>
    </p:spTree>
    <p:extLst>
      <p:ext uri="{BB962C8B-B14F-4D97-AF65-F5344CB8AC3E}">
        <p14:creationId xmlns:p14="http://schemas.microsoft.com/office/powerpoint/2010/main" val="29100251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1371600"/>
            <a:ext cx="7620000" cy="4247317"/>
          </a:xfrm>
          <a:prstGeom prst="rect">
            <a:avLst/>
          </a:prstGeom>
        </p:spPr>
        <p:txBody>
          <a:bodyPr wrap="square">
            <a:spAutoFit/>
          </a:bodyPr>
          <a:lstStyle/>
          <a:p>
            <a:r>
              <a:rPr lang="en-US" sz="3600" dirty="0"/>
              <a:t>Key term: </a:t>
            </a:r>
          </a:p>
          <a:p>
            <a:endParaRPr lang="en-US" dirty="0"/>
          </a:p>
          <a:p>
            <a:r>
              <a:rPr lang="en-US" sz="3200" dirty="0"/>
              <a:t>The executive board </a:t>
            </a:r>
            <a:r>
              <a:rPr lang="en-US" sz="3200" dirty="0" smtClean="0"/>
              <a:t>–</a:t>
            </a:r>
          </a:p>
          <a:p>
            <a:pPr marL="457200" indent="-457200">
              <a:buFont typeface="Arial" pitchFamily="34" charset="0"/>
              <a:buChar char="•"/>
            </a:pPr>
            <a:r>
              <a:rPr lang="en-US" sz="3200" dirty="0" smtClean="0"/>
              <a:t>officers </a:t>
            </a:r>
            <a:r>
              <a:rPr lang="en-US" sz="3200" dirty="0"/>
              <a:t>of the association, </a:t>
            </a:r>
            <a:endParaRPr lang="en-US" sz="3200" dirty="0" smtClean="0"/>
          </a:p>
          <a:p>
            <a:pPr marL="457200" indent="-457200">
              <a:buFont typeface="Arial" pitchFamily="34" charset="0"/>
              <a:buChar char="•"/>
            </a:pPr>
            <a:r>
              <a:rPr lang="en-US" sz="3200" dirty="0" smtClean="0"/>
              <a:t>the </a:t>
            </a:r>
            <a:r>
              <a:rPr lang="en-US" sz="3200" dirty="0"/>
              <a:t>chairs of standing </a:t>
            </a:r>
            <a:r>
              <a:rPr lang="en-US" sz="3200" dirty="0" smtClean="0"/>
              <a:t>committees, </a:t>
            </a:r>
          </a:p>
          <a:p>
            <a:pPr marL="457200" indent="-457200">
              <a:buFont typeface="Arial" pitchFamily="34" charset="0"/>
              <a:buChar char="•"/>
            </a:pPr>
            <a:r>
              <a:rPr lang="en-US" sz="3200" dirty="0" smtClean="0"/>
              <a:t>principal </a:t>
            </a:r>
            <a:r>
              <a:rPr lang="en-US" sz="3200" dirty="0"/>
              <a:t>or a </a:t>
            </a:r>
            <a:r>
              <a:rPr lang="en-US" sz="3200" dirty="0" smtClean="0"/>
              <a:t>rep </a:t>
            </a:r>
            <a:r>
              <a:rPr lang="en-US" sz="3200" dirty="0"/>
              <a:t>appointed by </a:t>
            </a:r>
            <a:r>
              <a:rPr lang="en-US" sz="3200" dirty="0" smtClean="0"/>
              <a:t>him/her, </a:t>
            </a:r>
          </a:p>
          <a:p>
            <a:pPr marL="457200" indent="-457200">
              <a:buFont typeface="Arial" pitchFamily="34" charset="0"/>
              <a:buChar char="•"/>
            </a:pPr>
            <a:r>
              <a:rPr lang="en-US" sz="3200" dirty="0" smtClean="0"/>
              <a:t>one student, if PTSA (at least 1)</a:t>
            </a:r>
          </a:p>
          <a:p>
            <a:r>
              <a:rPr lang="en-US" sz="3200" dirty="0" smtClean="0"/>
              <a:t>NOTE:  </a:t>
            </a:r>
            <a:r>
              <a:rPr lang="en-US" sz="2400" dirty="0" smtClean="0"/>
              <a:t>The </a:t>
            </a:r>
            <a:r>
              <a:rPr lang="en-US" sz="2400" dirty="0"/>
              <a:t>chair of </a:t>
            </a:r>
            <a:r>
              <a:rPr lang="en-US" sz="2400" dirty="0" smtClean="0"/>
              <a:t>each standing committee </a:t>
            </a:r>
            <a:r>
              <a:rPr lang="en-US" sz="2400" dirty="0"/>
              <a:t>shall be selected by the officers of the association. </a:t>
            </a:r>
          </a:p>
        </p:txBody>
      </p:sp>
    </p:spTree>
    <p:extLst>
      <p:ext uri="{BB962C8B-B14F-4D97-AF65-F5344CB8AC3E}">
        <p14:creationId xmlns:p14="http://schemas.microsoft.com/office/powerpoint/2010/main" val="2339158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Planning</a:t>
            </a:r>
            <a:endParaRPr lang="en-US" dirty="0"/>
          </a:p>
        </p:txBody>
      </p:sp>
      <p:sp>
        <p:nvSpPr>
          <p:cNvPr id="3" name="Content Placeholder 2"/>
          <p:cNvSpPr>
            <a:spLocks noGrp="1"/>
          </p:cNvSpPr>
          <p:nvPr>
            <p:ph sz="quarter" idx="13"/>
          </p:nvPr>
        </p:nvSpPr>
        <p:spPr/>
        <p:txBody>
          <a:bodyPr>
            <a:normAutofit/>
          </a:bodyPr>
          <a:lstStyle/>
          <a:p>
            <a:pPr lvl="0"/>
            <a:r>
              <a:rPr lang="en-US" dirty="0"/>
              <a:t>Hold a post-election orientation. Make sure all board members know their legal and ethical responsibilities and that each member has a job </a:t>
            </a:r>
            <a:r>
              <a:rPr lang="en-US" dirty="0" smtClean="0"/>
              <a:t>description, Page </a:t>
            </a:r>
            <a:r>
              <a:rPr lang="en-US" dirty="0"/>
              <a:t>1 of </a:t>
            </a:r>
            <a:r>
              <a:rPr lang="en-US" dirty="0" smtClean="0"/>
              <a:t>the Procedure Notebook.</a:t>
            </a:r>
            <a:endParaRPr lang="en-US" dirty="0"/>
          </a:p>
          <a:p>
            <a:pPr marL="0" indent="0">
              <a:buNone/>
            </a:pPr>
            <a:endParaRPr lang="en-US" dirty="0"/>
          </a:p>
        </p:txBody>
      </p:sp>
      <p:sp>
        <p:nvSpPr>
          <p:cNvPr id="4" name="Content Placeholder 3"/>
          <p:cNvSpPr>
            <a:spLocks noGrp="1"/>
          </p:cNvSpPr>
          <p:nvPr>
            <p:ph sz="quarter" idx="14"/>
          </p:nvPr>
        </p:nvSpPr>
        <p:spPr/>
        <p:txBody>
          <a:bodyPr>
            <a:normAutofit/>
          </a:bodyPr>
          <a:lstStyle/>
          <a:p>
            <a:r>
              <a:rPr lang="en-US" dirty="0" smtClean="0"/>
              <a:t>Set goals </a:t>
            </a:r>
            <a:r>
              <a:rPr lang="en-US" dirty="0"/>
              <a:t>for programs, volunteers, membership and ways and means </a:t>
            </a:r>
            <a:r>
              <a:rPr lang="en-US" sz="1800" dirty="0" smtClean="0"/>
              <a:t>[or whatever </a:t>
            </a:r>
            <a:r>
              <a:rPr lang="en-US" sz="1800" dirty="0"/>
              <a:t>matches </a:t>
            </a:r>
            <a:r>
              <a:rPr lang="en-US" sz="1800" dirty="0" smtClean="0"/>
              <a:t>the </a:t>
            </a:r>
            <a:r>
              <a:rPr lang="en-US" sz="1800" dirty="0"/>
              <a:t>VPs]; </a:t>
            </a:r>
            <a:endParaRPr lang="en-US" sz="1800" dirty="0" smtClean="0"/>
          </a:p>
          <a:p>
            <a:r>
              <a:rPr lang="en-US" dirty="0" smtClean="0"/>
              <a:t>Develop calendar including </a:t>
            </a:r>
            <a:r>
              <a:rPr lang="en-US" dirty="0"/>
              <a:t>3 </a:t>
            </a:r>
            <a:r>
              <a:rPr lang="en-US" dirty="0" smtClean="0"/>
              <a:t>(minimum) General meetings</a:t>
            </a:r>
            <a:endParaRPr lang="en-US" dirty="0"/>
          </a:p>
        </p:txBody>
      </p:sp>
    </p:spTree>
    <p:extLst>
      <p:ext uri="{BB962C8B-B14F-4D97-AF65-F5344CB8AC3E}">
        <p14:creationId xmlns:p14="http://schemas.microsoft.com/office/powerpoint/2010/main" val="6810626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marL="0" indent="0" algn="ctr">
              <a:buNone/>
            </a:pPr>
            <a:endParaRPr lang="en-US" dirty="0" smtClean="0"/>
          </a:p>
          <a:p>
            <a:r>
              <a:rPr lang="en-US" sz="3800" b="1" dirty="0" smtClean="0"/>
              <a:t>Assess</a:t>
            </a:r>
            <a:r>
              <a:rPr lang="en-US" dirty="0" smtClean="0"/>
              <a:t> </a:t>
            </a:r>
            <a:r>
              <a:rPr lang="en-US" dirty="0"/>
              <a:t>the needs of your school community by communicating with the principal and teachers. Conduct </a:t>
            </a:r>
            <a:r>
              <a:rPr lang="en-US" dirty="0" smtClean="0"/>
              <a:t>a survey </a:t>
            </a:r>
            <a:r>
              <a:rPr lang="en-US" dirty="0"/>
              <a:t>of all parents to find out what they want and need, as well as who they are. </a:t>
            </a:r>
          </a:p>
          <a:p>
            <a:r>
              <a:rPr lang="en-US" dirty="0" smtClean="0"/>
              <a:t>Develop </a:t>
            </a:r>
            <a:r>
              <a:rPr lang="en-US" sz="3800" b="1" dirty="0"/>
              <a:t>objectives</a:t>
            </a:r>
            <a:r>
              <a:rPr lang="en-US" dirty="0"/>
              <a:t> for actions based on the results of your needs assessment.</a:t>
            </a:r>
          </a:p>
          <a:p>
            <a:r>
              <a:rPr lang="en-US" dirty="0" smtClean="0"/>
              <a:t>Propose </a:t>
            </a:r>
            <a:r>
              <a:rPr lang="en-US" dirty="0"/>
              <a:t>your </a:t>
            </a:r>
            <a:r>
              <a:rPr lang="en-US" sz="3700" b="1" dirty="0"/>
              <a:t>plan </a:t>
            </a:r>
            <a:r>
              <a:rPr lang="en-US" dirty="0"/>
              <a:t>for meeting the objectives at a </a:t>
            </a:r>
            <a:r>
              <a:rPr lang="en-US" dirty="0" smtClean="0"/>
              <a:t>board </a:t>
            </a:r>
            <a:r>
              <a:rPr lang="en-US" dirty="0"/>
              <a:t>meeting. </a:t>
            </a:r>
            <a:r>
              <a:rPr lang="en-US" dirty="0" smtClean="0"/>
              <a:t>Vote </a:t>
            </a:r>
            <a:r>
              <a:rPr lang="en-US" dirty="0"/>
              <a:t>on the adoption of the plan and incorporate your PTA’s goals into your annual calendar.</a:t>
            </a:r>
          </a:p>
          <a:p>
            <a:r>
              <a:rPr lang="en-US" dirty="0" smtClean="0"/>
              <a:t>Create budget and a plan to </a:t>
            </a:r>
            <a:r>
              <a:rPr lang="en-US" sz="3700" b="1" dirty="0" smtClean="0"/>
              <a:t>raise funds to support your plan </a:t>
            </a:r>
            <a:r>
              <a:rPr lang="en-US" dirty="0" smtClean="0"/>
              <a:t>of work and achieve your goals.</a:t>
            </a:r>
            <a:endParaRPr lang="en-US" sz="4100" b="1" dirty="0"/>
          </a:p>
        </p:txBody>
      </p:sp>
      <p:sp>
        <p:nvSpPr>
          <p:cNvPr id="2" name="Title 1"/>
          <p:cNvSpPr>
            <a:spLocks noGrp="1"/>
          </p:cNvSpPr>
          <p:nvPr>
            <p:ph type="title"/>
          </p:nvPr>
        </p:nvSpPr>
        <p:spPr/>
        <p:txBody>
          <a:bodyPr/>
          <a:lstStyle/>
          <a:p>
            <a:r>
              <a:rPr lang="en-US" dirty="0"/>
              <a:t>Setting </a:t>
            </a:r>
            <a:r>
              <a:rPr lang="en-US" dirty="0" smtClean="0"/>
              <a:t>Goals</a:t>
            </a:r>
            <a:endParaRPr lang="en-US" dirty="0"/>
          </a:p>
        </p:txBody>
      </p:sp>
    </p:spTree>
    <p:extLst>
      <p:ext uri="{BB962C8B-B14F-4D97-AF65-F5344CB8AC3E}">
        <p14:creationId xmlns:p14="http://schemas.microsoft.com/office/powerpoint/2010/main" val="27452429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Calendar Development</a:t>
            </a:r>
            <a:endParaRPr lang="en-US" dirty="0"/>
          </a:p>
        </p:txBody>
      </p:sp>
      <p:sp>
        <p:nvSpPr>
          <p:cNvPr id="3" name="Content Placeholder 2"/>
          <p:cNvSpPr>
            <a:spLocks noGrp="1"/>
          </p:cNvSpPr>
          <p:nvPr>
            <p:ph sz="quarter" idx="13"/>
          </p:nvPr>
        </p:nvSpPr>
        <p:spPr/>
        <p:txBody>
          <a:bodyPr>
            <a:normAutofit fontScale="92500" lnSpcReduction="10000"/>
          </a:bodyPr>
          <a:lstStyle/>
          <a:p>
            <a:r>
              <a:rPr lang="en-US" dirty="0" smtClean="0"/>
              <a:t>Get the dates from your school for important standing events – registration, Open House, DCPS dates</a:t>
            </a:r>
          </a:p>
          <a:p>
            <a:r>
              <a:rPr lang="en-US" dirty="0" smtClean="0"/>
              <a:t>Schedule 3 General Meetings for budget approval, electing the nominating committee and electing officers </a:t>
            </a:r>
            <a:endParaRPr lang="en-US" dirty="0"/>
          </a:p>
        </p:txBody>
      </p:sp>
      <p:sp>
        <p:nvSpPr>
          <p:cNvPr id="4" name="Content Placeholder 3"/>
          <p:cNvSpPr>
            <a:spLocks noGrp="1"/>
          </p:cNvSpPr>
          <p:nvPr>
            <p:ph sz="quarter" idx="14"/>
          </p:nvPr>
        </p:nvSpPr>
        <p:spPr/>
        <p:txBody>
          <a:bodyPr>
            <a:normAutofit lnSpcReduction="10000"/>
          </a:bodyPr>
          <a:lstStyle/>
          <a:p>
            <a:r>
              <a:rPr lang="en-US" dirty="0" smtClean="0"/>
              <a:t>Schedule board meetings at the convenience of the board members</a:t>
            </a:r>
          </a:p>
          <a:p>
            <a:r>
              <a:rPr lang="en-US" dirty="0" smtClean="0"/>
              <a:t>Enter important PTA dates – fundraisers, family nights, Founder’s Day, Take Your Family to School Week and Teacher Appreciation, others</a:t>
            </a:r>
          </a:p>
          <a:p>
            <a:endParaRPr lang="en-US" dirty="0"/>
          </a:p>
        </p:txBody>
      </p:sp>
    </p:spTree>
    <p:extLst>
      <p:ext uri="{BB962C8B-B14F-4D97-AF65-F5344CB8AC3E}">
        <p14:creationId xmlns:p14="http://schemas.microsoft.com/office/powerpoint/2010/main" val="19093432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normAutofit/>
          </a:bodyPr>
          <a:lstStyle/>
          <a:p>
            <a:pPr lvl="0"/>
            <a:r>
              <a:rPr lang="en-US" dirty="0" smtClean="0"/>
              <a:t>Best time</a:t>
            </a:r>
            <a:r>
              <a:rPr lang="en-US" dirty="0"/>
              <a:t> </a:t>
            </a:r>
            <a:r>
              <a:rPr lang="en-US" dirty="0" smtClean="0"/>
              <a:t>and location</a:t>
            </a:r>
          </a:p>
          <a:p>
            <a:pPr lvl="0"/>
            <a:r>
              <a:rPr lang="en-US" dirty="0" smtClean="0"/>
              <a:t>Agenda building – unfinished business - check minutes; motions: committee should come prepared with motion, no second required – then discussion</a:t>
            </a:r>
          </a:p>
          <a:p>
            <a:pPr lvl="0"/>
            <a:r>
              <a:rPr lang="en-US" dirty="0" smtClean="0"/>
              <a:t>Circulate </a:t>
            </a:r>
            <a:r>
              <a:rPr lang="en-US" dirty="0"/>
              <a:t>e-documents 3 days prior to </a:t>
            </a:r>
            <a:r>
              <a:rPr lang="en-US" dirty="0" smtClean="0"/>
              <a:t>meeting: agenda, minutes, treasurer’s report and bank statement</a:t>
            </a:r>
          </a:p>
        </p:txBody>
      </p:sp>
      <p:sp>
        <p:nvSpPr>
          <p:cNvPr id="5" name="Title 4"/>
          <p:cNvSpPr>
            <a:spLocks noGrp="1"/>
          </p:cNvSpPr>
          <p:nvPr>
            <p:ph type="title"/>
          </p:nvPr>
        </p:nvSpPr>
        <p:spPr/>
        <p:txBody>
          <a:bodyPr/>
          <a:lstStyle/>
          <a:p>
            <a:r>
              <a:rPr lang="en-US" dirty="0"/>
              <a:t>Maximize your Meetings</a:t>
            </a:r>
          </a:p>
        </p:txBody>
      </p:sp>
    </p:spTree>
    <p:extLst>
      <p:ext uri="{BB962C8B-B14F-4D97-AF65-F5344CB8AC3E}">
        <p14:creationId xmlns:p14="http://schemas.microsoft.com/office/powerpoint/2010/main" val="287222878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415</TotalTime>
  <Words>1778</Words>
  <Application>Microsoft Office PowerPoint</Application>
  <PresentationFormat>On-screen Show (4:3)</PresentationFormat>
  <Paragraphs>206</Paragraphs>
  <Slides>32</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Arial</vt:lpstr>
      <vt:lpstr>Calibri</vt:lpstr>
      <vt:lpstr>Candara</vt:lpstr>
      <vt:lpstr>Symbol</vt:lpstr>
      <vt:lpstr>Wingdings</vt:lpstr>
      <vt:lpstr>Waveform</vt:lpstr>
      <vt:lpstr>Your Executive Board:  Playing by the Rules</vt:lpstr>
      <vt:lpstr>What will be your greatest challenge this upcoming year?</vt:lpstr>
      <vt:lpstr>PTA Purpose</vt:lpstr>
      <vt:lpstr>PowerPoint Presentation</vt:lpstr>
      <vt:lpstr>PowerPoint Presentation</vt:lpstr>
      <vt:lpstr>Early Planning</vt:lpstr>
      <vt:lpstr>Setting Goals</vt:lpstr>
      <vt:lpstr>Calendar Development</vt:lpstr>
      <vt:lpstr>Maximize your Meetings</vt:lpstr>
      <vt:lpstr>  Parliamentary Procedure -- a set of rules for conduction an organized meeting  </vt:lpstr>
      <vt:lpstr>Volunteers – Why?</vt:lpstr>
      <vt:lpstr>Volunteers – How?</vt:lpstr>
      <vt:lpstr>Volunteer Screening</vt:lpstr>
      <vt:lpstr>Bylaws – govern entire membership</vt:lpstr>
      <vt:lpstr>Where to find Bylaws forms…</vt:lpstr>
      <vt:lpstr>Developing Standing Rules:  to guide the work of officers</vt:lpstr>
      <vt:lpstr>Secretary  </vt:lpstr>
      <vt:lpstr>Secretary brings to  all meetings:  </vt:lpstr>
      <vt:lpstr> What Media are O.K. to Take  the Minutes? </vt:lpstr>
      <vt:lpstr> What Media are O.K. to Take  the Minutes? </vt:lpstr>
      <vt:lpstr> Approval of Minutes: </vt:lpstr>
      <vt:lpstr>Prompt action!</vt:lpstr>
      <vt:lpstr>What belongs in a set of minutes: Keep minutes brief and to the point. Minutes contain a record of what the group did, with action recorded in the order it took place.  Do not record opinion and discussion.   Do record:  </vt:lpstr>
      <vt:lpstr> “What belongs in a set of minutes” Continued: </vt:lpstr>
      <vt:lpstr>What does not belong in the minutes: According  to Roberts Rules of Order, the minutes should NOT contain:  </vt:lpstr>
      <vt:lpstr> Corrections to the Official  Minutes: </vt:lpstr>
      <vt:lpstr> Sample Motion Form: </vt:lpstr>
      <vt:lpstr>How will you rate?</vt:lpstr>
      <vt:lpstr>How will you rate?</vt:lpstr>
      <vt:lpstr>Resources</vt:lpstr>
      <vt:lpstr>Please complete &amp; return your evaluation form</vt:lpstr>
      <vt:lpstr>Your Executive Board:  Playing by the Rules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Your Executive Board: making it work</dc:title>
  <dc:creator>Richard</dc:creator>
  <cp:lastModifiedBy>Ann Gipalo</cp:lastModifiedBy>
  <cp:revision>37</cp:revision>
  <cp:lastPrinted>2013-05-14T04:15:37Z</cp:lastPrinted>
  <dcterms:created xsi:type="dcterms:W3CDTF">2013-05-13T17:43:08Z</dcterms:created>
  <dcterms:modified xsi:type="dcterms:W3CDTF">2014-10-11T03:34:59Z</dcterms:modified>
</cp:coreProperties>
</file>