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>
      <p:cViewPr varScale="1">
        <p:scale>
          <a:sx n="82" d="100"/>
          <a:sy n="82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1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8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2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4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7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5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8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1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6768-0C06-49A7-A89F-61E77A4C1F06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254D7-2FDD-4684-A3A9-994AE23798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a.org/" TargetMode="External"/><Relationship Id="rId7" Type="http://schemas.openxmlformats.org/officeDocument/2006/relationships/hyperlink" Target="mailto:mmdaniel1972@yahoo.com" TargetMode="External"/><Relationship Id="rId2" Type="http://schemas.openxmlformats.org/officeDocument/2006/relationships/hyperlink" Target="http://www.floridapt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uvalschools.org/" TargetMode="External"/><Relationship Id="rId5" Type="http://schemas.openxmlformats.org/officeDocument/2006/relationships/hyperlink" Target="http://www.myfloridahouse.gov/" TargetMode="External"/><Relationship Id="rId4" Type="http://schemas.openxmlformats.org/officeDocument/2006/relationships/hyperlink" Target="http://www.flsenate.gov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j.net/departments/duval-legislative-delegation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cps.duvalschools.org/Domain/444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Taking Action Through the Legislative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DCCPTA Fall Leadership Conference</a:t>
            </a:r>
          </a:p>
          <a:p>
            <a:r>
              <a:rPr lang="en-US" dirty="0" smtClean="0"/>
              <a:t>September 27,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86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with a Decision 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Explain your Support or Opposition</a:t>
            </a:r>
          </a:p>
          <a:p>
            <a:pPr lvl="2"/>
            <a:r>
              <a:rPr lang="en-US" dirty="0" smtClean="0"/>
              <a:t>Used both anecdotal information and data</a:t>
            </a:r>
          </a:p>
          <a:p>
            <a:pPr lvl="2"/>
            <a:r>
              <a:rPr lang="en-US" dirty="0" smtClean="0"/>
              <a:t>Convey your knowledge and level of commitment</a:t>
            </a:r>
          </a:p>
          <a:p>
            <a:pPr lvl="2"/>
            <a:r>
              <a:rPr lang="en-US" dirty="0" smtClean="0"/>
              <a:t>Relate personal experiences if possible</a:t>
            </a:r>
          </a:p>
          <a:p>
            <a:pPr lvl="2"/>
            <a:r>
              <a:rPr lang="en-US" dirty="0" smtClean="0"/>
              <a:t>If you a visiting with someone, decide in advance who will say what</a:t>
            </a:r>
          </a:p>
          <a:p>
            <a:pPr lvl="1"/>
            <a:r>
              <a:rPr lang="en-US" dirty="0" smtClean="0"/>
              <a:t>Allow Time for Questions</a:t>
            </a:r>
          </a:p>
          <a:p>
            <a:pPr lvl="2"/>
            <a:r>
              <a:rPr lang="en-US" dirty="0" smtClean="0"/>
              <a:t>If you don’t know the answer, that is ok.  Let them know you will follow up.</a:t>
            </a:r>
          </a:p>
          <a:p>
            <a:pPr lvl="1"/>
            <a:r>
              <a:rPr lang="en-US" dirty="0" smtClean="0"/>
              <a:t>Ask the decision maker their stance on the issue</a:t>
            </a:r>
          </a:p>
          <a:p>
            <a:pPr lvl="2"/>
            <a:r>
              <a:rPr lang="en-US" dirty="0" smtClean="0"/>
              <a:t>Offer additional information if needed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510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with a Decision 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Conclude and extend your appreciation</a:t>
            </a:r>
          </a:p>
          <a:p>
            <a:pPr lvl="2"/>
            <a:r>
              <a:rPr lang="en-US" dirty="0" smtClean="0"/>
              <a:t>Always end of friendly terms</a:t>
            </a:r>
          </a:p>
          <a:p>
            <a:pPr lvl="2"/>
            <a:r>
              <a:rPr lang="en-US" dirty="0" smtClean="0"/>
              <a:t>This issue’s opponents may be the next issue’s supporters</a:t>
            </a:r>
          </a:p>
          <a:p>
            <a:pPr lvl="1"/>
            <a:r>
              <a:rPr lang="en-US" dirty="0" smtClean="0"/>
              <a:t>Follow up with a Thanks You Letter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7912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Advocacy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Host a Meet and Greet – </a:t>
            </a:r>
          </a:p>
          <a:p>
            <a:pPr lvl="2"/>
            <a:r>
              <a:rPr lang="en-US" dirty="0" smtClean="0"/>
              <a:t>Legislative Representatives</a:t>
            </a:r>
          </a:p>
          <a:p>
            <a:pPr lvl="2"/>
            <a:r>
              <a:rPr lang="en-US" dirty="0" smtClean="0"/>
              <a:t>School Board Members</a:t>
            </a:r>
          </a:p>
          <a:p>
            <a:pPr lvl="2"/>
            <a:r>
              <a:rPr lang="en-US" dirty="0" smtClean="0"/>
              <a:t>Remember PTA is non-partisan and can not show partiality to any one candidate</a:t>
            </a:r>
          </a:p>
          <a:p>
            <a:pPr lvl="1"/>
            <a:r>
              <a:rPr lang="en-US" dirty="0" smtClean="0"/>
              <a:t>Hold a Candidates Forum</a:t>
            </a:r>
          </a:p>
          <a:p>
            <a:pPr lvl="2"/>
            <a:r>
              <a:rPr lang="en-US" dirty="0" smtClean="0"/>
              <a:t>Invite PTA and community member to participate by preparing questions in advance</a:t>
            </a:r>
          </a:p>
          <a:p>
            <a:pPr lvl="2"/>
            <a:r>
              <a:rPr lang="en-US" dirty="0" smtClean="0"/>
              <a:t>Reach out to local media as a possible forum host</a:t>
            </a:r>
          </a:p>
          <a:p>
            <a:pPr lvl="2"/>
            <a:r>
              <a:rPr lang="en-US" dirty="0" smtClean="0"/>
              <a:t>Tape the forum and post it on your website</a:t>
            </a:r>
          </a:p>
          <a:p>
            <a:pPr lvl="2"/>
            <a:r>
              <a:rPr lang="en-US" dirty="0" smtClean="0"/>
              <a:t>If you don’t want to host, take a PTA field trip to another scheduled forum </a:t>
            </a:r>
          </a:p>
          <a:p>
            <a:pPr lvl="2"/>
            <a:r>
              <a:rPr lang="en-US" dirty="0" smtClean="0"/>
              <a:t>Example – JPEF and PTA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9804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Advocacy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Create a Questionnaire</a:t>
            </a:r>
          </a:p>
          <a:p>
            <a:pPr lvl="2"/>
            <a:r>
              <a:rPr lang="en-US" dirty="0" smtClean="0"/>
              <a:t>Send a list of questions (usually no more than 10) to all nominees running for an elected office</a:t>
            </a:r>
          </a:p>
          <a:p>
            <a:pPr lvl="2"/>
            <a:r>
              <a:rPr lang="en-US" dirty="0" smtClean="0"/>
              <a:t>Questions should be those of special interest to your PTA – future of public education, funding, parental involvement, etc.</a:t>
            </a:r>
          </a:p>
          <a:p>
            <a:pPr lvl="2"/>
            <a:r>
              <a:rPr lang="en-US" dirty="0" smtClean="0"/>
              <a:t>Include a deadline for their written responses</a:t>
            </a:r>
          </a:p>
          <a:p>
            <a:pPr lvl="2"/>
            <a:r>
              <a:rPr lang="en-US" dirty="0" smtClean="0"/>
              <a:t>Post responses (or lack of) on your PTA website.  You may also re-post other questionnaires from other non-partisan organizations</a:t>
            </a:r>
          </a:p>
          <a:p>
            <a:pPr lvl="2"/>
            <a:r>
              <a:rPr lang="en-US" dirty="0" smtClean="0"/>
              <a:t>Example – JPEF and PTA</a:t>
            </a:r>
          </a:p>
          <a:p>
            <a:pPr lvl="1"/>
            <a:r>
              <a:rPr lang="en-US" dirty="0" smtClean="0"/>
              <a:t>Invite your legislators to visit your school and experience a day in the life.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2829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Sandalwood High School</a:t>
            </a:r>
          </a:p>
          <a:p>
            <a:pPr lvl="2"/>
            <a:r>
              <a:rPr lang="en-US" dirty="0" smtClean="0"/>
              <a:t>Invited Ashley Smith-Juarez to February Student meeting</a:t>
            </a:r>
          </a:p>
          <a:p>
            <a:pPr lvl="2"/>
            <a:r>
              <a:rPr lang="en-US" dirty="0" smtClean="0"/>
              <a:t>Students had prepared questions</a:t>
            </a:r>
          </a:p>
          <a:p>
            <a:pPr lvl="3"/>
            <a:r>
              <a:rPr lang="en-US" dirty="0" smtClean="0"/>
              <a:t>Standardized Testing</a:t>
            </a:r>
          </a:p>
          <a:p>
            <a:pPr lvl="3"/>
            <a:r>
              <a:rPr lang="en-US" dirty="0" smtClean="0"/>
              <a:t>School lunches</a:t>
            </a:r>
          </a:p>
          <a:p>
            <a:pPr lvl="3"/>
            <a:r>
              <a:rPr lang="en-US" dirty="0" smtClean="0"/>
              <a:t>Lack of electives</a:t>
            </a:r>
          </a:p>
          <a:p>
            <a:pPr lvl="3"/>
            <a:r>
              <a:rPr lang="en-US" dirty="0" smtClean="0"/>
              <a:t>Graduation requirements</a:t>
            </a:r>
          </a:p>
          <a:p>
            <a:pPr lvl="2"/>
            <a:r>
              <a:rPr lang="en-US" dirty="0" smtClean="0"/>
              <a:t>Two student suggestions were taken by Mrs. Smith –Juarez to Dr. Vitti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3315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Sandalwood High School</a:t>
            </a:r>
          </a:p>
          <a:p>
            <a:pPr lvl="2"/>
            <a:r>
              <a:rPr lang="en-US" dirty="0" smtClean="0"/>
              <a:t>Invited Chartwells to school to address student lunch concerns</a:t>
            </a:r>
          </a:p>
          <a:p>
            <a:pPr lvl="3"/>
            <a:r>
              <a:rPr lang="en-US" dirty="0" smtClean="0"/>
              <a:t>Checked oven temperatures and retrained food preparers</a:t>
            </a:r>
          </a:p>
          <a:p>
            <a:pPr lvl="2"/>
            <a:r>
              <a:rPr lang="en-US" dirty="0" smtClean="0"/>
              <a:t>Held follow up meeting with Chartwells</a:t>
            </a:r>
          </a:p>
          <a:p>
            <a:pPr lvl="3"/>
            <a:r>
              <a:rPr lang="en-US" dirty="0" smtClean="0"/>
              <a:t>Food Service Manager, Marketing Director, Dietician, and other team members</a:t>
            </a:r>
          </a:p>
          <a:p>
            <a:pPr lvl="3"/>
            <a:r>
              <a:rPr lang="en-US" dirty="0" smtClean="0"/>
              <a:t>Students and Chartwells generated creative solutions</a:t>
            </a:r>
          </a:p>
          <a:p>
            <a:pPr lvl="3"/>
            <a:r>
              <a:rPr lang="en-US" dirty="0" smtClean="0"/>
              <a:t>PTSA and Junior Class President joined to host a table introducing new foods to the students and allowing them to vote on what they liked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/>
              <a:t>wrote down the Chartwells Director’s email address to contact him with future </a:t>
            </a:r>
            <a:r>
              <a:rPr lang="en-US" dirty="0" smtClean="0"/>
              <a:t>concerns</a:t>
            </a:r>
          </a:p>
          <a:p>
            <a:pPr lvl="3"/>
            <a:endParaRPr lang="en-US" dirty="0"/>
          </a:p>
          <a:p>
            <a:pPr lvl="2"/>
            <a:r>
              <a:rPr lang="en-US" dirty="0" smtClean="0"/>
              <a:t>Post legislative bills and hot topics on highly visible bulletin board</a:t>
            </a:r>
          </a:p>
          <a:p>
            <a:pPr lvl="2"/>
            <a:r>
              <a:rPr lang="en-US" dirty="0" smtClean="0"/>
              <a:t>Have applied to be a 3</a:t>
            </a:r>
            <a:r>
              <a:rPr lang="en-US" baseline="30000" dirty="0" smtClean="0"/>
              <a:t>rd</a:t>
            </a:r>
            <a:r>
              <a:rPr lang="en-US" dirty="0" smtClean="0"/>
              <a:t> party Voter Registration site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709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7062"/>
          </a:xfrm>
        </p:spPr>
        <p:txBody>
          <a:bodyPr>
            <a:normAutofit/>
          </a:bodyPr>
          <a:lstStyle/>
          <a:p>
            <a:r>
              <a:rPr lang="en-US" dirty="0" smtClean="0"/>
              <a:t>San Pablo Elementary</a:t>
            </a:r>
          </a:p>
          <a:p>
            <a:pPr lvl="1"/>
            <a:r>
              <a:rPr lang="en-US" dirty="0" smtClean="0"/>
              <a:t>Awarded the Elementary Advocacy Award for the Florida PTA</a:t>
            </a:r>
          </a:p>
          <a:p>
            <a:pPr lvl="1"/>
            <a:r>
              <a:rPr lang="en-US" dirty="0" smtClean="0"/>
              <a:t>Cost of program - $0</a:t>
            </a:r>
          </a:p>
          <a:p>
            <a:pPr lvl="1"/>
            <a:r>
              <a:rPr lang="en-US" dirty="0" smtClean="0"/>
              <a:t>Issues of concerns by parents – lack of recess, excessive amount of testing, over-crowding</a:t>
            </a:r>
          </a:p>
          <a:p>
            <a:pPr lvl="1"/>
            <a:r>
              <a:rPr lang="en-US" dirty="0" smtClean="0"/>
              <a:t>PTA and SAC (inclusive of school administrations) invited Fel Lee and Kelly Coker-Daniels to a joint meeting.  Parents were educated and embowered to ask questions</a:t>
            </a:r>
          </a:p>
          <a:p>
            <a:pPr lvl="2"/>
            <a:r>
              <a:rPr lang="en-US" sz="2100" dirty="0"/>
              <a:t>W</a:t>
            </a:r>
            <a:r>
              <a:rPr lang="en-US" sz="2100" dirty="0" smtClean="0"/>
              <a:t>hat </a:t>
            </a:r>
            <a:r>
              <a:rPr lang="en-US" sz="2100" dirty="0"/>
              <a:t>can we do to increase the amount of recess, hopefully to daily?</a:t>
            </a:r>
          </a:p>
          <a:p>
            <a:pPr lvl="2"/>
            <a:r>
              <a:rPr lang="en-US" sz="2100" dirty="0"/>
              <a:t>What can be done about the amount of testing?</a:t>
            </a:r>
          </a:p>
          <a:p>
            <a:pPr lvl="2"/>
            <a:r>
              <a:rPr lang="en-US" sz="2100" dirty="0"/>
              <a:t>What can we do about overcrowding at the school which is currently 136% utilization</a:t>
            </a:r>
            <a:r>
              <a:rPr lang="en-US" sz="2100" dirty="0" smtClean="0"/>
              <a:t>?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241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7062"/>
          </a:xfrm>
        </p:spPr>
        <p:txBody>
          <a:bodyPr>
            <a:normAutofit/>
          </a:bodyPr>
          <a:lstStyle/>
          <a:p>
            <a:r>
              <a:rPr lang="en-US" dirty="0" smtClean="0"/>
              <a:t>San Pablo Elementary</a:t>
            </a:r>
          </a:p>
          <a:p>
            <a:pPr lvl="1"/>
            <a:r>
              <a:rPr lang="en-US" dirty="0" smtClean="0"/>
              <a:t>Follow up was promised from both the school board and district and PTA communicated minutes/follow up items.</a:t>
            </a:r>
          </a:p>
          <a:p>
            <a:pPr lvl="1"/>
            <a:r>
              <a:rPr lang="en-US" dirty="0" smtClean="0"/>
              <a:t>Results:</a:t>
            </a:r>
          </a:p>
          <a:p>
            <a:pPr lvl="2"/>
            <a:r>
              <a:rPr lang="en-US" sz="2100" dirty="0" smtClean="0"/>
              <a:t>District gave the school flexibility to adjust the schedule to allow a minimum of 15 minutes of daily recess</a:t>
            </a:r>
          </a:p>
          <a:p>
            <a:pPr lvl="2"/>
            <a:r>
              <a:rPr lang="en-US" sz="2100" dirty="0" smtClean="0"/>
              <a:t>District pulled back on testing for the early elementary grades (not a direct result of this meeting, but as a result of district wide parent involvement)</a:t>
            </a:r>
          </a:p>
          <a:p>
            <a:pPr lvl="2"/>
            <a:r>
              <a:rPr lang="en-US" sz="2100" dirty="0" smtClean="0"/>
              <a:t>San Pablo Elementary was awarded 2 portable buildings to be installed for the 2014-2015 school year</a:t>
            </a:r>
          </a:p>
          <a:p>
            <a:pPr lvl="1"/>
            <a:r>
              <a:rPr lang="en-US" dirty="0" smtClean="0"/>
              <a:t>Program was an example of collaboration, parent education and advocacy.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6706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70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www.dccpta.org</a:t>
            </a:r>
          </a:p>
          <a:p>
            <a:r>
              <a:rPr lang="en-US" dirty="0" smtClean="0">
                <a:hlinkClick r:id="rId2"/>
              </a:rPr>
              <a:t>www.floridapta.org</a:t>
            </a:r>
            <a:endParaRPr lang="en-US" dirty="0" smtClean="0"/>
          </a:p>
          <a:p>
            <a:pPr lvl="2"/>
            <a:r>
              <a:rPr lang="en-US" dirty="0" smtClean="0"/>
              <a:t>Advocacy Tab</a:t>
            </a:r>
          </a:p>
          <a:p>
            <a:pPr lvl="2"/>
            <a:r>
              <a:rPr lang="en-US" dirty="0" smtClean="0"/>
              <a:t>Legislative Priorities</a:t>
            </a:r>
          </a:p>
          <a:p>
            <a:pPr lvl="2"/>
            <a:r>
              <a:rPr lang="en-US" dirty="0" smtClean="0"/>
              <a:t>Cap Wiz</a:t>
            </a:r>
          </a:p>
          <a:p>
            <a:r>
              <a:rPr lang="en-US" dirty="0" smtClean="0">
                <a:hlinkClick r:id="rId3"/>
              </a:rPr>
              <a:t>www.pta.org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www.flsenate.gov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www.myfloridahouse.gov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www.duvalschools.org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mmdaniel1972@yahoo.com</a:t>
            </a:r>
            <a:r>
              <a:rPr lang="en-US" dirty="0" smtClean="0"/>
              <a:t> or 904-314-4514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6760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70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511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 and the 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Advocacy is to support and speak up for children</a:t>
            </a:r>
          </a:p>
          <a:p>
            <a:pPr lvl="1"/>
            <a:r>
              <a:rPr lang="en-US" dirty="0" smtClean="0"/>
              <a:t>In schools</a:t>
            </a:r>
          </a:p>
          <a:p>
            <a:pPr lvl="1"/>
            <a:r>
              <a:rPr lang="en-US" dirty="0" smtClean="0"/>
              <a:t>In communities</a:t>
            </a:r>
          </a:p>
          <a:p>
            <a:pPr lvl="1"/>
            <a:r>
              <a:rPr lang="en-US" dirty="0" smtClean="0"/>
              <a:t>Before government bodies and other organizations that make decisions affecting children</a:t>
            </a:r>
          </a:p>
          <a:p>
            <a:r>
              <a:rPr lang="en-US" dirty="0" smtClean="0"/>
              <a:t>Anyone can advocate and everyone should.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2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 and the 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Advocacy takes time and effort</a:t>
            </a:r>
          </a:p>
          <a:p>
            <a:r>
              <a:rPr lang="en-US" dirty="0" smtClean="0"/>
              <a:t>Advocacy may not be successful overnight</a:t>
            </a:r>
          </a:p>
          <a:p>
            <a:pPr lvl="1"/>
            <a:r>
              <a:rPr lang="en-US" dirty="0" smtClean="0"/>
              <a:t>Don’t get discouraged – everything you do matters</a:t>
            </a:r>
          </a:p>
          <a:p>
            <a:r>
              <a:rPr lang="en-US" dirty="0" smtClean="0"/>
              <a:t>Advocacy should not just happen during the legislative session, but year round</a:t>
            </a:r>
          </a:p>
          <a:p>
            <a:pPr lvl="1"/>
            <a:r>
              <a:rPr lang="en-US" dirty="0" smtClean="0"/>
              <a:t>Often there is a greater impact to meet your legislators in their home district office</a:t>
            </a:r>
          </a:p>
          <a:p>
            <a:r>
              <a:rPr lang="en-US" dirty="0" smtClean="0"/>
              <a:t>Advocacy doesn’t just happen in Tallahassee</a:t>
            </a:r>
          </a:p>
          <a:p>
            <a:pPr lvl="1"/>
            <a:r>
              <a:rPr lang="en-US" dirty="0" smtClean="0"/>
              <a:t>School board, School Administration, District Personnel, Decision Makers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855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 and the 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http://www.coj.net/departments/duval-legislative-delegation.aspx</a:t>
            </a:r>
            <a:endParaRPr lang="en-US" dirty="0" smtClean="0"/>
          </a:p>
          <a:p>
            <a:pPr lvl="1"/>
            <a:r>
              <a:rPr lang="en-US" dirty="0" smtClean="0"/>
              <a:t>Delegation Members Jacksonville Information</a:t>
            </a:r>
          </a:p>
          <a:p>
            <a:pPr lvl="1"/>
            <a:r>
              <a:rPr lang="en-US" dirty="0" smtClean="0"/>
              <a:t>Bill information</a:t>
            </a:r>
          </a:p>
          <a:p>
            <a:pPr lvl="1"/>
            <a:r>
              <a:rPr lang="en-US" dirty="0" smtClean="0"/>
              <a:t>Tallahassee Tours and Information</a:t>
            </a:r>
          </a:p>
          <a:p>
            <a:pPr lvl="1"/>
            <a:r>
              <a:rPr lang="en-US" dirty="0" smtClean="0"/>
              <a:t>FAQs,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2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 and the 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hlinkClick r:id="rId2"/>
              </a:rPr>
              <a:t>http://dcps.duvalschools.org//Domain/4440</a:t>
            </a:r>
            <a:endParaRPr lang="en-US" dirty="0" smtClean="0"/>
          </a:p>
          <a:p>
            <a:pPr lvl="2"/>
            <a:r>
              <a:rPr lang="en-US" dirty="0" smtClean="0"/>
              <a:t>List of school board members, their schools, and contact information</a:t>
            </a:r>
          </a:p>
          <a:p>
            <a:pPr lvl="2"/>
            <a:r>
              <a:rPr lang="en-US" dirty="0" smtClean="0"/>
              <a:t>Board Meeting Calendar</a:t>
            </a:r>
          </a:p>
          <a:p>
            <a:pPr lvl="2"/>
            <a:r>
              <a:rPr lang="en-US" dirty="0" smtClean="0"/>
              <a:t>Upcoming Meeting Calendar</a:t>
            </a:r>
          </a:p>
          <a:p>
            <a:pPr lvl="2"/>
            <a:r>
              <a:rPr lang="en-US" dirty="0" smtClean="0"/>
              <a:t>Agendas and Meeting Notices</a:t>
            </a:r>
          </a:p>
          <a:p>
            <a:pPr lvl="2"/>
            <a:r>
              <a:rPr lang="en-US" dirty="0" smtClean="0"/>
              <a:t>Legislative Agenda</a:t>
            </a:r>
          </a:p>
        </p:txBody>
      </p:sp>
    </p:spTree>
    <p:extLst>
      <p:ext uri="{BB962C8B-B14F-4D97-AF65-F5344CB8AC3E}">
        <p14:creationId xmlns:p14="http://schemas.microsoft.com/office/powerpoint/2010/main" val="20451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Advocate?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Attend the DCCPTA Leadership Training on Advocacy!!</a:t>
            </a:r>
            <a:endParaRPr lang="en-US" dirty="0"/>
          </a:p>
          <a:p>
            <a:pPr lvl="1"/>
            <a:r>
              <a:rPr lang="en-US" dirty="0" smtClean="0"/>
              <a:t>Decide on the decision maker</a:t>
            </a:r>
          </a:p>
          <a:p>
            <a:pPr lvl="1"/>
            <a:r>
              <a:rPr lang="en-US" dirty="0" smtClean="0"/>
              <a:t>If your decision maker is an elected representative (school board or state legislator) the process you use for advocating is also known as lobbying.</a:t>
            </a:r>
          </a:p>
          <a:p>
            <a:pPr lvl="2"/>
            <a:r>
              <a:rPr lang="en-US" dirty="0" smtClean="0"/>
              <a:t>Lobbying is not a dirty word</a:t>
            </a:r>
            <a:endParaRPr lang="en-US" dirty="0"/>
          </a:p>
          <a:p>
            <a:pPr lvl="2"/>
            <a:r>
              <a:rPr lang="en-US" dirty="0" smtClean="0"/>
              <a:t>Lobbying is taking your case directly to an elected official</a:t>
            </a:r>
          </a:p>
          <a:p>
            <a:pPr lvl="2"/>
            <a:r>
              <a:rPr lang="en-US" dirty="0" smtClean="0"/>
              <a:t>Lobbying is an important form of advocacy called “grassroots advocacy”</a:t>
            </a:r>
          </a:p>
        </p:txBody>
      </p:sp>
    </p:spTree>
    <p:extLst>
      <p:ext uri="{BB962C8B-B14F-4D97-AF65-F5344CB8AC3E}">
        <p14:creationId xmlns:p14="http://schemas.microsoft.com/office/powerpoint/2010/main" val="195694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Advocate?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Be Truthful – do not jeopardize your credibility</a:t>
            </a:r>
          </a:p>
          <a:p>
            <a:pPr lvl="2"/>
            <a:r>
              <a:rPr lang="en-US" dirty="0" smtClean="0"/>
              <a:t>Do not embellish the materials you present or exaggerate any facts you may have</a:t>
            </a:r>
          </a:p>
          <a:p>
            <a:pPr lvl="1"/>
            <a:r>
              <a:rPr lang="en-US" dirty="0" smtClean="0"/>
              <a:t>Understanding the Rules</a:t>
            </a:r>
          </a:p>
          <a:p>
            <a:pPr lvl="2"/>
            <a:r>
              <a:rPr lang="en-US" dirty="0" smtClean="0"/>
              <a:t>Methods of procedure adopted by each body</a:t>
            </a:r>
          </a:p>
          <a:p>
            <a:pPr lvl="2"/>
            <a:r>
              <a:rPr lang="en-US" dirty="0" smtClean="0"/>
              <a:t>Tell you how things are done</a:t>
            </a:r>
          </a:p>
          <a:p>
            <a:pPr lvl="2"/>
            <a:r>
              <a:rPr lang="en-US" dirty="0" smtClean="0"/>
              <a:t>If you know the rules, you will function with more confidence and work more comfortably</a:t>
            </a:r>
          </a:p>
          <a:p>
            <a:pPr lvl="1"/>
            <a:r>
              <a:rPr lang="en-US" dirty="0" smtClean="0"/>
              <a:t>Know the Network</a:t>
            </a:r>
          </a:p>
          <a:p>
            <a:pPr lvl="2"/>
            <a:r>
              <a:rPr lang="en-US" dirty="0" smtClean="0"/>
              <a:t>Become familiar the roles and responsibilities of the leaders</a:t>
            </a:r>
          </a:p>
          <a:p>
            <a:pPr lvl="2"/>
            <a:r>
              <a:rPr lang="en-US" dirty="0" smtClean="0"/>
              <a:t>Become familiar with roles and responsibilities of the key staff</a:t>
            </a:r>
          </a:p>
          <a:p>
            <a:pPr lvl="2"/>
            <a:r>
              <a:rPr lang="en-US" dirty="0" smtClean="0"/>
              <a:t>Become familiar with the individual members and their interests/ voting records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9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Advocate?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Be Polite</a:t>
            </a:r>
          </a:p>
          <a:p>
            <a:pPr lvl="2"/>
            <a:r>
              <a:rPr lang="en-US" dirty="0" smtClean="0"/>
              <a:t>Do not be too aggressive, too forward or too pushy</a:t>
            </a:r>
          </a:p>
          <a:p>
            <a:pPr lvl="2"/>
            <a:r>
              <a:rPr lang="en-US" dirty="0" smtClean="0"/>
              <a:t>Do be confident and knowledgeable</a:t>
            </a:r>
          </a:p>
          <a:p>
            <a:pPr lvl="2"/>
            <a:r>
              <a:rPr lang="en-US" dirty="0" smtClean="0"/>
              <a:t>Remember that doors can be opened to you as easily as they can be closed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080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with a Decision 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Personal visits are often the most effective</a:t>
            </a:r>
          </a:p>
          <a:p>
            <a:pPr lvl="2"/>
            <a:r>
              <a:rPr lang="en-US" dirty="0" smtClean="0"/>
              <a:t>Allows you to read the reaction to you request and allows you to respond immediately</a:t>
            </a:r>
          </a:p>
          <a:p>
            <a:pPr lvl="2"/>
            <a:r>
              <a:rPr lang="en-US" dirty="0" smtClean="0"/>
              <a:t>Allows you to get acquainted, start to build a relationship, and may be helpful in the future.</a:t>
            </a:r>
          </a:p>
          <a:p>
            <a:pPr lvl="2"/>
            <a:r>
              <a:rPr lang="en-US" dirty="0" smtClean="0"/>
              <a:t>If you can’t meet in person, emails and phone calls can be effective as well</a:t>
            </a:r>
          </a:p>
          <a:p>
            <a:pPr lvl="1"/>
            <a:r>
              <a:rPr lang="en-US" dirty="0" smtClean="0"/>
              <a:t>Make an appointment in advance</a:t>
            </a:r>
          </a:p>
          <a:p>
            <a:pPr lvl="1"/>
            <a:r>
              <a:rPr lang="en-US" dirty="0" smtClean="0"/>
              <a:t>Attempt to make your visit timely</a:t>
            </a:r>
          </a:p>
          <a:p>
            <a:pPr lvl="2"/>
            <a:r>
              <a:rPr lang="en-US" dirty="0" smtClean="0"/>
              <a:t>Prior to a vote</a:t>
            </a:r>
          </a:p>
          <a:p>
            <a:pPr lvl="1"/>
            <a:r>
              <a:rPr lang="en-US" dirty="0" smtClean="0"/>
              <a:t>Introduce yourself – include PTA</a:t>
            </a:r>
          </a:p>
          <a:p>
            <a:pPr lvl="2"/>
            <a:r>
              <a:rPr lang="en-US" dirty="0" smtClean="0"/>
              <a:t>Remember that you can only speak on behalf of PTA on items we have resolutions on</a:t>
            </a:r>
          </a:p>
          <a:p>
            <a:pPr lvl="1"/>
            <a:r>
              <a:rPr lang="en-US" dirty="0" smtClean="0"/>
              <a:t>Remain Focused – your time will be limited</a:t>
            </a:r>
          </a:p>
          <a:p>
            <a:pPr lvl="2"/>
            <a:r>
              <a:rPr lang="en-US" dirty="0" smtClean="0"/>
              <a:t>Give a reason for your visit</a:t>
            </a:r>
          </a:p>
          <a:p>
            <a:pPr lvl="2"/>
            <a:r>
              <a:rPr lang="en-US" dirty="0" smtClean="0"/>
              <a:t>Remind person of current status of topic – what votes have taken place, etc.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934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1165</Words>
  <Application>Microsoft Office PowerPoint</Application>
  <PresentationFormat>Widescreen</PresentationFormat>
  <Paragraphs>171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Taking Action Through the Legislative Process</vt:lpstr>
      <vt:lpstr>Advocacy and the PTA</vt:lpstr>
      <vt:lpstr>Advocacy and the PTA</vt:lpstr>
      <vt:lpstr>Advocacy and the PTA</vt:lpstr>
      <vt:lpstr>Advocacy and the PTA</vt:lpstr>
      <vt:lpstr>How Do I Advocate?</vt:lpstr>
      <vt:lpstr>How Do I Advocate?</vt:lpstr>
      <vt:lpstr>How Do I Advocate?</vt:lpstr>
      <vt:lpstr>Meeting with a Decision Maker</vt:lpstr>
      <vt:lpstr>Meeting with a Decision Maker</vt:lpstr>
      <vt:lpstr>Meeting with a Decision Maker</vt:lpstr>
      <vt:lpstr>Other Advocacy Ideas</vt:lpstr>
      <vt:lpstr>Other Advocacy Ideas</vt:lpstr>
      <vt:lpstr>Local Programs</vt:lpstr>
      <vt:lpstr>Local Programs</vt:lpstr>
      <vt:lpstr>Local Programs</vt:lpstr>
      <vt:lpstr>Local Programs</vt:lpstr>
      <vt:lpstr>Resources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Action Through the Legislative Process</dc:title>
  <dc:creator>Melissa Daniel</dc:creator>
  <cp:lastModifiedBy>Ann Gipalo</cp:lastModifiedBy>
  <cp:revision>31</cp:revision>
  <dcterms:created xsi:type="dcterms:W3CDTF">2014-09-21T17:34:41Z</dcterms:created>
  <dcterms:modified xsi:type="dcterms:W3CDTF">2014-10-11T03:33:11Z</dcterms:modified>
</cp:coreProperties>
</file>