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67" r:id="rId5"/>
    <p:sldId id="268" r:id="rId6"/>
    <p:sldId id="259" r:id="rId7"/>
    <p:sldId id="286" r:id="rId8"/>
    <p:sldId id="285" r:id="rId9"/>
    <p:sldId id="269" r:id="rId10"/>
    <p:sldId id="287" r:id="rId11"/>
    <p:sldId id="260" r:id="rId12"/>
    <p:sldId id="288" r:id="rId13"/>
    <p:sldId id="261" r:id="rId14"/>
    <p:sldId id="262" r:id="rId15"/>
    <p:sldId id="263" r:id="rId16"/>
    <p:sldId id="265" r:id="rId17"/>
    <p:sldId id="264" r:id="rId18"/>
    <p:sldId id="272" r:id="rId19"/>
    <p:sldId id="271" r:id="rId20"/>
    <p:sldId id="274" r:id="rId21"/>
    <p:sldId id="273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6858000" cy="9906000" type="A4"/>
  <p:notesSz cx="6858000" cy="9296400"/>
  <p:defaultTextStyle>
    <a:defPPr>
      <a:defRPr lang="en-US"/>
    </a:defPPr>
    <a:lvl1pPr marL="0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24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49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73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98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622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547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471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396" algn="l" defTabSz="95784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83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-1986" y="-10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72209" cy="465292"/>
          </a:xfrm>
          <a:prstGeom prst="rect">
            <a:avLst/>
          </a:prstGeom>
        </p:spPr>
        <p:txBody>
          <a:bodyPr vert="horz" lIns="89565" tIns="44783" rIns="89565" bIns="44783" rtlCol="0"/>
          <a:lstStyle>
            <a:lvl1pPr algn="l">
              <a:defRPr sz="1200"/>
            </a:lvl1pPr>
          </a:lstStyle>
          <a:p>
            <a:r>
              <a:rPr lang="en-US" dirty="0" smtClean="0"/>
              <a:t>DCCPTA Treasurer’s Training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64" y="0"/>
            <a:ext cx="2972209" cy="465292"/>
          </a:xfrm>
          <a:prstGeom prst="rect">
            <a:avLst/>
          </a:prstGeom>
        </p:spPr>
        <p:txBody>
          <a:bodyPr vert="horz" lIns="89565" tIns="44783" rIns="89565" bIns="44783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536"/>
            <a:ext cx="2972209" cy="465292"/>
          </a:xfrm>
          <a:prstGeom prst="rect">
            <a:avLst/>
          </a:prstGeom>
        </p:spPr>
        <p:txBody>
          <a:bodyPr vert="horz" lIns="89565" tIns="44783" rIns="89565" bIns="447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64" y="8829536"/>
            <a:ext cx="2972209" cy="465292"/>
          </a:xfrm>
          <a:prstGeom prst="rect">
            <a:avLst/>
          </a:prstGeom>
        </p:spPr>
        <p:txBody>
          <a:bodyPr vert="horz" lIns="89565" tIns="44783" rIns="89565" bIns="44783" rtlCol="0" anchor="b"/>
          <a:lstStyle>
            <a:lvl1pPr algn="r">
              <a:defRPr sz="1200"/>
            </a:lvl1pPr>
          </a:lstStyle>
          <a:p>
            <a:fld id="{F7C48CFE-0829-4C01-8E95-CBFDA5608C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28466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110" cy="465443"/>
          </a:xfrm>
          <a:prstGeom prst="rect">
            <a:avLst/>
          </a:prstGeom>
        </p:spPr>
        <p:txBody>
          <a:bodyPr vert="horz" lIns="89565" tIns="44783" rIns="89565" bIns="447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32" y="1"/>
            <a:ext cx="2972110" cy="465443"/>
          </a:xfrm>
          <a:prstGeom prst="rect">
            <a:avLst/>
          </a:prstGeom>
        </p:spPr>
        <p:txBody>
          <a:bodyPr vert="horz" lIns="89565" tIns="44783" rIns="89565" bIns="44783" rtlCol="0"/>
          <a:lstStyle>
            <a:lvl1pPr algn="r">
              <a:defRPr sz="1200"/>
            </a:lvl1pPr>
          </a:lstStyle>
          <a:p>
            <a:r>
              <a:rPr lang="en-US" smtClean="0"/>
              <a:t>May 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4088" y="698500"/>
            <a:ext cx="24098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65" tIns="44783" rIns="89565" bIns="447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336" y="4415481"/>
            <a:ext cx="5487328" cy="4182756"/>
          </a:xfrm>
          <a:prstGeom prst="rect">
            <a:avLst/>
          </a:prstGeom>
        </p:spPr>
        <p:txBody>
          <a:bodyPr vert="horz" lIns="89565" tIns="44783" rIns="89565" bIns="447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959"/>
            <a:ext cx="2972110" cy="463366"/>
          </a:xfrm>
          <a:prstGeom prst="rect">
            <a:avLst/>
          </a:prstGeom>
        </p:spPr>
        <p:txBody>
          <a:bodyPr vert="horz" lIns="89565" tIns="44783" rIns="89565" bIns="447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32" y="8830959"/>
            <a:ext cx="2972110" cy="463366"/>
          </a:xfrm>
          <a:prstGeom prst="rect">
            <a:avLst/>
          </a:prstGeom>
        </p:spPr>
        <p:txBody>
          <a:bodyPr vert="horz" lIns="89565" tIns="44783" rIns="89565" bIns="44783" rtlCol="0" anchor="b"/>
          <a:lstStyle>
            <a:lvl1pPr algn="r">
              <a:defRPr sz="1200"/>
            </a:lvl1pPr>
          </a:lstStyle>
          <a:p>
            <a:fld id="{2C41F64B-5EC8-4863-8430-3CE38499B1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7696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1F64B-5EC8-4863-8430-3CE38499B130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18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1F64B-5EC8-4863-8430-3CE38499B130}" type="slidenum">
              <a:rPr lang="en-US" smtClean="0"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8624824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6857" y="8743696"/>
            <a:ext cx="1687068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769364" y="8730488"/>
            <a:ext cx="5088636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1650" y="5833533"/>
            <a:ext cx="4857750" cy="264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8738943"/>
            <a:ext cx="5029200" cy="990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700">
                <a:solidFill>
                  <a:srgbClr val="FFFFFF"/>
                </a:solidFill>
              </a:defRPr>
            </a:lvl1pPr>
            <a:lvl2pPr marL="478924" indent="0" algn="ctr">
              <a:buNone/>
            </a:lvl2pPr>
            <a:lvl3pPr marL="957849" indent="0" algn="ctr">
              <a:buNone/>
            </a:lvl3pPr>
            <a:lvl4pPr marL="1436773" indent="0" algn="ctr">
              <a:buNone/>
            </a:lvl4pPr>
            <a:lvl5pPr marL="1915698" indent="0" algn="ctr">
              <a:buNone/>
            </a:lvl5pPr>
            <a:lvl6pPr marL="2394622" indent="0" algn="ctr">
              <a:buNone/>
            </a:lvl6pPr>
            <a:lvl7pPr marL="2873547" indent="0" algn="ctr">
              <a:buNone/>
            </a:lvl7pPr>
            <a:lvl8pPr marL="3352471" indent="0" algn="ctr">
              <a:buNone/>
            </a:lvl8pPr>
            <a:lvl9pPr marL="383139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8765899"/>
            <a:ext cx="1543050" cy="990600"/>
          </a:xfrm>
        </p:spPr>
        <p:txBody>
          <a:bodyPr>
            <a:noAutofit/>
          </a:bodyPr>
          <a:lstStyle>
            <a:lvl1pPr algn="ctr">
              <a:defRPr sz="2100">
                <a:solidFill>
                  <a:srgbClr val="FFFFFF"/>
                </a:solidFill>
              </a:defRPr>
            </a:lvl1pPr>
          </a:lstStyle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341669"/>
            <a:ext cx="4400550" cy="52740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330200"/>
            <a:ext cx="6286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880538"/>
            <a:ext cx="1543050" cy="796836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80537"/>
            <a:ext cx="4171950" cy="79683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4900" y="9025474"/>
            <a:ext cx="1657350" cy="527402"/>
          </a:xfrm>
        </p:spPr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1" y="9025191"/>
            <a:ext cx="4180112" cy="52740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4572239" y="0"/>
            <a:ext cx="240030" cy="9906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4" tIns="47893" rIns="95784" bIns="4789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4606529" y="880533"/>
            <a:ext cx="171450" cy="902546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4" tIns="47893" rIns="95784" bIns="4789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606529" y="1"/>
            <a:ext cx="171450" cy="770467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4" tIns="47893" rIns="95784" bIns="4789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4307022" y="293558"/>
            <a:ext cx="770467" cy="183357"/>
          </a:xfrm>
        </p:spPr>
        <p:txBody>
          <a:bodyPr/>
          <a:lstStyle/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330201"/>
            <a:ext cx="6115050" cy="143086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4939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3" y="3962404"/>
            <a:ext cx="5342335" cy="2416881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2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01333"/>
            <a:ext cx="6858000" cy="1651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2311401"/>
            <a:ext cx="971550" cy="143086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311401"/>
            <a:ext cx="5829300" cy="143086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311401"/>
            <a:ext cx="5715000" cy="1430867"/>
          </a:xfrm>
        </p:spPr>
        <p:txBody>
          <a:bodyPr/>
          <a:lstStyle>
            <a:lvl1pPr algn="l">
              <a:buNone/>
              <a:defRPr sz="46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531534"/>
            <a:ext cx="971550" cy="1013532"/>
          </a:xfrm>
        </p:spPr>
        <p:txBody>
          <a:bodyPr>
            <a:noAutofit/>
          </a:bodyPr>
          <a:lstStyle>
            <a:lvl1pPr>
              <a:defRPr sz="2500">
                <a:solidFill>
                  <a:srgbClr val="FFFFFF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33676" y="2296041"/>
            <a:ext cx="2914650" cy="6604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94409"/>
            <a:ext cx="6115050" cy="1256594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00450" y="3522134"/>
            <a:ext cx="2914650" cy="517313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457200" y="2531533"/>
            <a:ext cx="2914650" cy="9245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3600450" y="2531533"/>
            <a:ext cx="2914650" cy="9245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1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9025468"/>
            <a:ext cx="400050" cy="5503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409"/>
            <a:ext cx="6057900" cy="1256594"/>
          </a:xfrm>
        </p:spPr>
        <p:txBody>
          <a:bodyPr anchor="ctr"/>
          <a:lstStyle>
            <a:lvl1pPr algn="l">
              <a:buNone/>
              <a:defRPr sz="4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531533"/>
            <a:ext cx="1200150" cy="62738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43678" tIns="191570" rIns="143678" bIns="95784"/>
          <a:lstStyle>
            <a:lvl1pPr marL="0" indent="0">
              <a:spcAft>
                <a:spcPts val="1048"/>
              </a:spcAft>
              <a:buNone/>
              <a:defRPr sz="19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71650" y="2531533"/>
            <a:ext cx="4800600" cy="6383867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924800"/>
            <a:ext cx="5486400" cy="9906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6858" y="6604000"/>
            <a:ext cx="6858000" cy="128117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6858" y="6736080"/>
            <a:ext cx="1097280" cy="10302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159003" y="6722872"/>
            <a:ext cx="5698998" cy="10302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6714067"/>
            <a:ext cx="5486400" cy="990600"/>
          </a:xfrm>
        </p:spPr>
        <p:txBody>
          <a:bodyPr anchor="ctr"/>
          <a:lstStyle>
            <a:lvl1pPr algn="l">
              <a:buNone/>
              <a:defRPr sz="29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085850" y="0"/>
            <a:ext cx="75438" cy="991920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9025471"/>
            <a:ext cx="2000250" cy="527402"/>
          </a:xfrm>
        </p:spPr>
        <p:txBody>
          <a:bodyPr rtlCol="0"/>
          <a:lstStyle/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741585"/>
            <a:ext cx="1085850" cy="958502"/>
          </a:xfrm>
        </p:spPr>
        <p:txBody>
          <a:bodyPr rtlCol="0"/>
          <a:lstStyle>
            <a:lvl1pPr>
              <a:defRPr sz="2900"/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9025190"/>
            <a:ext cx="3429000" cy="527402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0433" y="0"/>
            <a:ext cx="5687568" cy="6599598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4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30201"/>
            <a:ext cx="6115050" cy="1430867"/>
          </a:xfrm>
          <a:prstGeom prst="rect">
            <a:avLst/>
          </a:prstGeom>
        </p:spPr>
        <p:txBody>
          <a:bodyPr vert="horz" lIns="95784" tIns="47893" rIns="95784" bIns="47893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2311400"/>
            <a:ext cx="6115050" cy="6537960"/>
          </a:xfrm>
          <a:prstGeom prst="rect">
            <a:avLst/>
          </a:prstGeom>
        </p:spPr>
        <p:txBody>
          <a:bodyPr vert="horz" lIns="95784" tIns="47893" rIns="95784" bIns="4789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9025471"/>
            <a:ext cx="2000250" cy="527402"/>
          </a:xfrm>
          <a:prstGeom prst="rect">
            <a:avLst/>
          </a:prstGeom>
        </p:spPr>
        <p:txBody>
          <a:bodyPr vert="horz" lIns="95784" tIns="47893" rIns="95784" bIns="47893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51B788-9072-45A5-8303-F1C353135701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9025190"/>
            <a:ext cx="4065812" cy="527402"/>
          </a:xfrm>
          <a:prstGeom prst="rect">
            <a:avLst/>
          </a:prstGeom>
        </p:spPr>
        <p:txBody>
          <a:bodyPr vert="horz" lIns="95784" tIns="47893" rIns="95784" bIns="47893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783080"/>
            <a:ext cx="6858000" cy="46228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849120"/>
            <a:ext cx="400050" cy="330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442912" y="1849120"/>
            <a:ext cx="6415088" cy="330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5784" tIns="47893" rIns="95784" bIns="47893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837655"/>
            <a:ext cx="400050" cy="353132"/>
          </a:xfrm>
          <a:prstGeom prst="rect">
            <a:avLst/>
          </a:prstGeom>
        </p:spPr>
        <p:txBody>
          <a:bodyPr vert="horz" lIns="95784" tIns="47893" rIns="95784" bIns="47893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221926-7166-4412-88F6-F14DAEF408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35247" indent="-335247" algn="l" rtl="0" eaLnBrk="1" latinLnBrk="0" hangingPunct="1">
        <a:spcBef>
          <a:spcPts val="733"/>
        </a:spcBef>
        <a:buClr>
          <a:schemeClr val="accent2"/>
        </a:buClr>
        <a:buSzPct val="60000"/>
        <a:buFont typeface="Wingdings"/>
        <a:buChar char="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70494" indent="-287355" algn="l" rtl="0" eaLnBrk="1" latinLnBrk="0" hangingPunct="1">
        <a:spcBef>
          <a:spcPts val="576"/>
        </a:spcBef>
        <a:buClr>
          <a:schemeClr val="accent1"/>
        </a:buClr>
        <a:buSzPct val="70000"/>
        <a:buFont typeface="Wingdings 2"/>
        <a:buChar char="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49" indent="-239462" algn="l" rtl="0" eaLnBrk="1" latinLnBrk="0" hangingPunct="1">
        <a:spcBef>
          <a:spcPts val="524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73" indent="-239462" algn="l" rtl="0" eaLnBrk="1" latinLnBrk="0" hangingPunct="1">
        <a:spcBef>
          <a:spcPts val="419"/>
        </a:spcBef>
        <a:buClr>
          <a:schemeClr val="accent3"/>
        </a:buClr>
        <a:buSzPct val="75000"/>
        <a:buFont typeface="Wingdings"/>
        <a:buChar char="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98" indent="-239462" algn="l" rtl="0" eaLnBrk="1" latinLnBrk="0" hangingPunct="1">
        <a:spcBef>
          <a:spcPts val="419"/>
        </a:spcBef>
        <a:buClr>
          <a:schemeClr val="accent4"/>
        </a:buClr>
        <a:buSzPct val="65000"/>
        <a:buFont typeface="Wingdings"/>
        <a:buChar char="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203052" indent="-239462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90407" indent="-239462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777762" indent="-239462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065117" indent="-239462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78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578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3946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873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352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8313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Excel_Worksheet1.xlsx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treasurer@dccpta.org" TargetMode="External"/><Relationship Id="rId2" Type="http://schemas.openxmlformats.org/officeDocument/2006/relationships/hyperlink" Target="mailto:bruce@floridapta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treasurer@dccpta.org" TargetMode="External"/><Relationship Id="rId2" Type="http://schemas.openxmlformats.org/officeDocument/2006/relationships/hyperlink" Target="mailto:bruce@floridapta.or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treasurer@dccpta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028703" y="3962404"/>
            <a:ext cx="5342335" cy="321944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0253F"/>
                </a:solidFill>
              </a:rPr>
              <a:t>Duval County Council of PTAs</a:t>
            </a:r>
          </a:p>
          <a:p>
            <a:endParaRPr lang="en-US" dirty="0" smtClean="0">
              <a:solidFill>
                <a:srgbClr val="10253F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Jenifer Morgan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Treasurer, DCCPTA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treasurer@dccpta.org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Treasurer’s Top Ten </a:t>
            </a:r>
            <a:r>
              <a:rPr lang="en-US" dirty="0" smtClean="0"/>
              <a:t>Tasks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#8 	Money In &amp; Money Out: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Electronic Banking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706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National </a:t>
            </a:r>
            <a:r>
              <a:rPr lang="en-US" dirty="0"/>
              <a:t>PTA highly recommends that </a:t>
            </a:r>
            <a:r>
              <a:rPr lang="en-US" b="1" dirty="0" smtClean="0"/>
              <a:t>debit </a:t>
            </a:r>
            <a:r>
              <a:rPr lang="en-US" b="1" dirty="0"/>
              <a:t>or gift cards not be used</a:t>
            </a:r>
            <a:r>
              <a:rPr lang="en-US" dirty="0"/>
              <a:t> as a form of payment.  However, deposit only </a:t>
            </a:r>
            <a:r>
              <a:rPr lang="en-US" dirty="0" smtClean="0"/>
              <a:t>ATM </a:t>
            </a:r>
            <a:r>
              <a:rPr lang="en-US" dirty="0"/>
              <a:t>cards are acceptable if your bank offers this service.</a:t>
            </a:r>
          </a:p>
          <a:p>
            <a:endParaRPr lang="en-US" dirty="0"/>
          </a:p>
          <a:p>
            <a:r>
              <a:rPr lang="en-US" b="1" dirty="0"/>
              <a:t>Risks of Using Debit/Gift Cards </a:t>
            </a:r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lost or stolen, your bank account could essentially be drained before you even realize the card is gone.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multiple volunteers or employees have access to a debit card, it can be difficult to track the purchases.</a:t>
            </a:r>
          </a:p>
          <a:p>
            <a:pPr lvl="1"/>
            <a:r>
              <a:rPr lang="en-US" dirty="0" smtClean="0"/>
              <a:t>Accounting </a:t>
            </a:r>
            <a:r>
              <a:rPr lang="en-US" dirty="0"/>
              <a:t>is more difficult to maintain, since individual receipts are the only record of the purchase.</a:t>
            </a:r>
          </a:p>
          <a:p>
            <a:pPr lvl="1"/>
            <a:r>
              <a:rPr lang="en-US" dirty="0" smtClean="0"/>
              <a:t>Gift </a:t>
            </a:r>
            <a:r>
              <a:rPr lang="en-US" dirty="0"/>
              <a:t>cards are not traceable once purchased.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8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42954"/>
            <a:ext cx="5268558" cy="742949"/>
          </a:xfrm>
        </p:spPr>
        <p:txBody>
          <a:bodyPr>
            <a:normAutofit/>
          </a:bodyPr>
          <a:lstStyle/>
          <a:p>
            <a:r>
              <a:rPr lang="en-US" sz="3800" dirty="0"/>
              <a:t>#7	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11402"/>
            <a:ext cx="6019800" cy="718184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</a:t>
            </a:r>
            <a:r>
              <a:rPr lang="en-US" dirty="0"/>
              <a:t>budget </a:t>
            </a:r>
            <a:r>
              <a:rPr lang="en-US" dirty="0" smtClean="0"/>
              <a:t>is </a:t>
            </a:r>
            <a:r>
              <a:rPr lang="en-US" dirty="0"/>
              <a:t>an </a:t>
            </a:r>
            <a:r>
              <a:rPr lang="en-US" dirty="0" smtClean="0"/>
              <a:t>estimate of money coming in and money going out. </a:t>
            </a:r>
          </a:p>
          <a:p>
            <a:r>
              <a:rPr lang="en-US" dirty="0"/>
              <a:t>A budget committee develops the budget</a:t>
            </a:r>
            <a:r>
              <a:rPr lang="en-US" dirty="0" smtClean="0"/>
              <a:t>. The committee should:</a:t>
            </a:r>
          </a:p>
          <a:p>
            <a:pPr lvl="1"/>
            <a:r>
              <a:rPr lang="en-US" dirty="0" smtClean="0"/>
              <a:t>Gather suggestions, needs, and probable costs.</a:t>
            </a:r>
          </a:p>
          <a:p>
            <a:pPr lvl="1"/>
            <a:r>
              <a:rPr lang="en-US" dirty="0" smtClean="0"/>
              <a:t>Review proposed programs and estimate expenses.</a:t>
            </a:r>
          </a:p>
          <a:p>
            <a:pPr lvl="1"/>
            <a:r>
              <a:rPr lang="en-US" dirty="0" smtClean="0"/>
              <a:t>Review past budgets, income and expenses.</a:t>
            </a:r>
          </a:p>
          <a:p>
            <a:pPr lvl="1"/>
            <a:r>
              <a:rPr lang="en-US" dirty="0" smtClean="0"/>
              <a:t>Estimate probable income and probable expenses.</a:t>
            </a:r>
          </a:p>
          <a:p>
            <a:pPr lvl="1"/>
            <a:r>
              <a:rPr lang="en-US" dirty="0" smtClean="0"/>
              <a:t>Carry-over funds represent the amount which is set aside to begin (and end) operations. </a:t>
            </a:r>
            <a:endParaRPr lang="en-US" dirty="0"/>
          </a:p>
          <a:p>
            <a:r>
              <a:rPr lang="en-US" dirty="0" smtClean="0"/>
              <a:t>Your </a:t>
            </a:r>
            <a:r>
              <a:rPr lang="en-US" dirty="0"/>
              <a:t>budget should be </a:t>
            </a:r>
            <a:r>
              <a:rPr lang="en-US" dirty="0" smtClean="0"/>
              <a:t>adopted </a:t>
            </a:r>
            <a:r>
              <a:rPr lang="en-US" dirty="0"/>
              <a:t>at the first general meeting usually in August or September.  </a:t>
            </a:r>
            <a:endParaRPr lang="en-US" dirty="0" smtClean="0"/>
          </a:p>
          <a:p>
            <a:r>
              <a:rPr lang="en-US" dirty="0" smtClean="0"/>
              <a:t>Funds </a:t>
            </a:r>
            <a:r>
              <a:rPr lang="en-US" dirty="0"/>
              <a:t>should not be </a:t>
            </a:r>
            <a:r>
              <a:rPr lang="en-US" dirty="0" smtClean="0"/>
              <a:t>raised nor spent until </a:t>
            </a:r>
            <a:r>
              <a:rPr lang="en-US" dirty="0"/>
              <a:t>a budget is approved. </a:t>
            </a:r>
            <a:r>
              <a:rPr lang="en-US" dirty="0" smtClean="0"/>
              <a:t>After the budget is adopted, it should be followed closely in all financial transactions. </a:t>
            </a:r>
          </a:p>
          <a:p>
            <a:r>
              <a:rPr lang="en-US" dirty="0" smtClean="0"/>
              <a:t>Changes to your budget must be approved </a:t>
            </a:r>
            <a:r>
              <a:rPr lang="en-US" dirty="0"/>
              <a:t>by the membership at a general meeting.  </a:t>
            </a:r>
            <a:endParaRPr lang="en-US" dirty="0" smtClean="0"/>
          </a:p>
          <a:p>
            <a:r>
              <a:rPr lang="en-US" dirty="0" smtClean="0"/>
              <a:t>Expenditures </a:t>
            </a:r>
            <a:r>
              <a:rPr lang="en-US" dirty="0"/>
              <a:t>in your budget must support the PTA mission.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570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2698938"/>
              </p:ext>
            </p:extLst>
          </p:nvPr>
        </p:nvGraphicFramePr>
        <p:xfrm>
          <a:off x="152400" y="457200"/>
          <a:ext cx="6586421" cy="9173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8058317" imgH="9086850" progId="Excel.Sheet.12">
                  <p:embed/>
                </p:oleObj>
              </mc:Choice>
              <mc:Fallback>
                <p:oleObj name="Worksheet" r:id="rId4" imgW="8058317" imgH="90868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457200"/>
                        <a:ext cx="6586421" cy="91734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017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750"/>
            <a:ext cx="5268558" cy="1485900"/>
          </a:xfrm>
        </p:spPr>
        <p:txBody>
          <a:bodyPr>
            <a:normAutofit/>
          </a:bodyPr>
          <a:lstStyle/>
          <a:p>
            <a:r>
              <a:rPr lang="en-US" sz="3800" dirty="0"/>
              <a:t>#6	Document Everything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641602"/>
            <a:ext cx="5410200" cy="53987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Deposit Count Forms &amp; deposit slips</a:t>
            </a:r>
          </a:p>
          <a:p>
            <a:r>
              <a:rPr lang="en-US" dirty="0" smtClean="0"/>
              <a:t>Check Request Forms &amp; copies of checks</a:t>
            </a:r>
          </a:p>
          <a:p>
            <a:r>
              <a:rPr lang="en-US" dirty="0" smtClean="0"/>
              <a:t>Receipts</a:t>
            </a:r>
          </a:p>
          <a:p>
            <a:r>
              <a:rPr lang="en-US" dirty="0" smtClean="0"/>
              <a:t>Invoices</a:t>
            </a:r>
          </a:p>
          <a:p>
            <a:r>
              <a:rPr lang="en-US" dirty="0" smtClean="0"/>
              <a:t>Returned Checks</a:t>
            </a:r>
          </a:p>
          <a:p>
            <a:r>
              <a:rPr lang="en-US" dirty="0" smtClean="0"/>
              <a:t>Board Meeting Minutes</a:t>
            </a:r>
          </a:p>
          <a:p>
            <a:r>
              <a:rPr lang="en-US" dirty="0" smtClean="0"/>
              <a:t>Correspondence</a:t>
            </a:r>
          </a:p>
          <a:p>
            <a:r>
              <a:rPr lang="en-US" dirty="0" smtClean="0"/>
              <a:t>Bylaws &amp; Standing Rules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2750"/>
            <a:ext cx="5372100" cy="1211834"/>
          </a:xfrm>
        </p:spPr>
        <p:txBody>
          <a:bodyPr>
            <a:normAutofit/>
          </a:bodyPr>
          <a:lstStyle/>
          <a:p>
            <a:r>
              <a:rPr lang="en-US" sz="3800" dirty="0"/>
              <a:t>#5	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2724150"/>
            <a:ext cx="6172200" cy="6411383"/>
          </a:xfrm>
        </p:spPr>
        <p:txBody>
          <a:bodyPr>
            <a:normAutofit/>
          </a:bodyPr>
          <a:lstStyle/>
          <a:p>
            <a:r>
              <a:rPr lang="en-US" dirty="0" smtClean="0"/>
              <a:t>All PTAs </a:t>
            </a:r>
            <a:r>
              <a:rPr lang="en-US" dirty="0"/>
              <a:t>should have some form of insurance. 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L</a:t>
            </a:r>
            <a:r>
              <a:rPr lang="en-US" dirty="0" smtClean="0"/>
              <a:t>iability - covers </a:t>
            </a:r>
            <a:r>
              <a:rPr lang="en-US" dirty="0"/>
              <a:t>routine activities, bodily injury, property </a:t>
            </a:r>
            <a:r>
              <a:rPr lang="en-US" dirty="0" smtClean="0"/>
              <a:t>damage.</a:t>
            </a:r>
          </a:p>
          <a:p>
            <a:pPr marL="383139" lvl="1" indent="0">
              <a:buNone/>
            </a:pP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onding - protects </a:t>
            </a:r>
            <a:r>
              <a:rPr lang="en-US" dirty="0"/>
              <a:t>PTA’s money from theft, if internal controls are in </a:t>
            </a:r>
            <a:r>
              <a:rPr lang="en-US" dirty="0" smtClean="0"/>
              <a:t>place.</a:t>
            </a:r>
          </a:p>
          <a:p>
            <a:pPr marL="383139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Officers </a:t>
            </a:r>
            <a:r>
              <a:rPr lang="en-US" dirty="0"/>
              <a:t>I</a:t>
            </a:r>
            <a:r>
              <a:rPr lang="en-US" dirty="0" smtClean="0"/>
              <a:t>nsurance - protects </a:t>
            </a:r>
            <a:r>
              <a:rPr lang="en-US" dirty="0"/>
              <a:t>individual officers of the PTA financially from any personal liability in the event the PTA is sued or cannot pay its </a:t>
            </a:r>
            <a:r>
              <a:rPr lang="en-US" dirty="0" smtClean="0"/>
              <a:t>bills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42950"/>
            <a:ext cx="6172200" cy="881634"/>
          </a:xfrm>
        </p:spPr>
        <p:txBody>
          <a:bodyPr>
            <a:normAutofit/>
          </a:bodyPr>
          <a:lstStyle/>
          <a:p>
            <a:r>
              <a:rPr lang="en-US" sz="3800" dirty="0"/>
              <a:t>#4	Reporting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11400"/>
            <a:ext cx="5867400" cy="6493933"/>
          </a:xfrm>
        </p:spPr>
        <p:txBody>
          <a:bodyPr>
            <a:normAutofit/>
          </a:bodyPr>
          <a:lstStyle/>
          <a:p>
            <a:r>
              <a:rPr lang="en-US" b="1" dirty="0" smtClean="0"/>
              <a:t>Treasurer’s Report </a:t>
            </a:r>
          </a:p>
          <a:p>
            <a:pPr lvl="1"/>
            <a:r>
              <a:rPr lang="en-US" dirty="0" smtClean="0"/>
              <a:t>Should </a:t>
            </a:r>
            <a:r>
              <a:rPr lang="en-US" dirty="0"/>
              <a:t>be given at each board meeting </a:t>
            </a:r>
            <a:r>
              <a:rPr lang="en-US" b="1" dirty="0"/>
              <a:t>and </a:t>
            </a:r>
            <a:r>
              <a:rPr lang="en-US" dirty="0"/>
              <a:t>general membership </a:t>
            </a:r>
            <a:r>
              <a:rPr lang="en-US" dirty="0" smtClean="0"/>
              <a:t>meeting</a:t>
            </a:r>
            <a:r>
              <a:rPr lang="en-US" dirty="0"/>
              <a:t>.</a:t>
            </a:r>
            <a:endParaRPr lang="en-US" dirty="0" smtClean="0"/>
          </a:p>
          <a:p>
            <a:pPr marL="383139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 The </a:t>
            </a:r>
            <a:r>
              <a:rPr lang="en-US" dirty="0"/>
              <a:t>report should </a:t>
            </a:r>
            <a:r>
              <a:rPr lang="en-US" dirty="0" smtClean="0"/>
              <a:t>show: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PTA’s </a:t>
            </a:r>
            <a:r>
              <a:rPr lang="en-US" dirty="0" smtClean="0"/>
              <a:t>cash balance</a:t>
            </a:r>
            <a:endParaRPr lang="en-US" dirty="0"/>
          </a:p>
          <a:p>
            <a:pPr lvl="2"/>
            <a:r>
              <a:rPr lang="en-US" dirty="0" smtClean="0"/>
              <a:t>A comparison of PTA </a:t>
            </a:r>
            <a:r>
              <a:rPr lang="en-US" dirty="0"/>
              <a:t>income and expenses to </a:t>
            </a:r>
            <a:r>
              <a:rPr lang="en-US" dirty="0" smtClean="0"/>
              <a:t>budget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activity </a:t>
            </a:r>
            <a:r>
              <a:rPr lang="en-US" dirty="0"/>
              <a:t>that has transpired since the last </a:t>
            </a:r>
            <a:r>
              <a:rPr lang="en-US" dirty="0" smtClean="0"/>
              <a:t>reporting</a:t>
            </a:r>
          </a:p>
        </p:txBody>
      </p:sp>
    </p:spTree>
    <p:extLst>
      <p:ext uri="{BB962C8B-B14F-4D97-AF65-F5344CB8AC3E}">
        <p14:creationId xmlns:p14="http://schemas.microsoft.com/office/powerpoint/2010/main" val="35781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5" y="547724"/>
            <a:ext cx="6590715" cy="875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3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95300"/>
            <a:ext cx="6172200" cy="1294384"/>
          </a:xfrm>
        </p:spPr>
        <p:txBody>
          <a:bodyPr>
            <a:normAutofit/>
          </a:bodyPr>
          <a:lstStyle/>
          <a:p>
            <a:r>
              <a:rPr lang="en-US" sz="3800" dirty="0"/>
              <a:t>#4	Reporting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2900" y="2795693"/>
            <a:ext cx="5905500" cy="6339840"/>
          </a:xfrm>
        </p:spPr>
        <p:txBody>
          <a:bodyPr>
            <a:normAutofit/>
          </a:bodyPr>
          <a:lstStyle/>
          <a:p>
            <a:r>
              <a:rPr lang="en-US" b="1" dirty="0" smtClean="0"/>
              <a:t>Outside School Related Organization Monthly Reports</a:t>
            </a:r>
            <a:r>
              <a:rPr lang="en-US" dirty="0" smtClean="0"/>
              <a:t> </a:t>
            </a:r>
            <a:r>
              <a:rPr lang="en-US" dirty="0"/>
              <a:t>must be submitted to the school’s bookkeeper </a:t>
            </a:r>
            <a:r>
              <a:rPr lang="en-US" b="1" dirty="0"/>
              <a:t>each month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This </a:t>
            </a:r>
            <a:r>
              <a:rPr lang="en-US" dirty="0" smtClean="0"/>
              <a:t>is </a:t>
            </a:r>
            <a:r>
              <a:rPr lang="en-US" dirty="0"/>
              <a:t>intended to be a reconciliation of your </a:t>
            </a:r>
            <a:r>
              <a:rPr lang="en-US" dirty="0" smtClean="0"/>
              <a:t>books with the  monthly bank statement</a:t>
            </a:r>
            <a:r>
              <a:rPr lang="en-US" dirty="0"/>
              <a:t>.   </a:t>
            </a:r>
            <a:endParaRPr lang="en-US" dirty="0" smtClean="0"/>
          </a:p>
          <a:p>
            <a:pPr lvl="1"/>
            <a:r>
              <a:rPr lang="en-US" b="1" dirty="0" smtClean="0"/>
              <a:t>Include all transactions </a:t>
            </a:r>
            <a:r>
              <a:rPr lang="en-US" dirty="0" smtClean="0"/>
              <a:t>that occurred during the month. (Deposits, checks written during the month, etc. even if they have not cleared the bank.)</a:t>
            </a:r>
          </a:p>
        </p:txBody>
      </p:sp>
    </p:spTree>
    <p:extLst>
      <p:ext uri="{BB962C8B-B14F-4D97-AF65-F5344CB8AC3E}">
        <p14:creationId xmlns:p14="http://schemas.microsoft.com/office/powerpoint/2010/main" val="245164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2" y="412752"/>
            <a:ext cx="6480430" cy="9317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344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850"/>
            <a:ext cx="6172200" cy="1211834"/>
          </a:xfrm>
        </p:spPr>
        <p:txBody>
          <a:bodyPr>
            <a:normAutofit/>
          </a:bodyPr>
          <a:lstStyle/>
          <a:p>
            <a:r>
              <a:rPr lang="en-US" sz="3800" dirty="0"/>
              <a:t>#4	Reporting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15050" cy="698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 </a:t>
            </a:r>
            <a:r>
              <a:rPr lang="en-US" b="1" dirty="0"/>
              <a:t>financial review/audit</a:t>
            </a:r>
            <a:r>
              <a:rPr lang="en-US" dirty="0"/>
              <a:t> is always </a:t>
            </a:r>
            <a:r>
              <a:rPr lang="en-US" dirty="0" smtClean="0"/>
              <a:t>completed: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 </a:t>
            </a:r>
            <a:r>
              <a:rPr lang="en-US" dirty="0"/>
              <a:t>the end of each fiscal year (June 30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henever </a:t>
            </a:r>
            <a:r>
              <a:rPr lang="en-US" dirty="0"/>
              <a:t>there is a change </a:t>
            </a:r>
            <a:r>
              <a:rPr lang="en-US" dirty="0" smtClean="0"/>
              <a:t>in </a:t>
            </a:r>
            <a:r>
              <a:rPr lang="en-US" dirty="0"/>
              <a:t>Treasurer’s </a:t>
            </a:r>
            <a:r>
              <a:rPr lang="en-US" dirty="0" smtClean="0"/>
              <a:t>positions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nytime </a:t>
            </a:r>
            <a:r>
              <a:rPr lang="en-US" dirty="0"/>
              <a:t>the Executive Board requests an additional </a:t>
            </a:r>
            <a:r>
              <a:rPr lang="en-US" dirty="0" smtClean="0"/>
              <a:t>audit  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/>
              <a:t>review/audit must be completed before any checks are written for the new fiscal year.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financial review/audit is completed by three non-check </a:t>
            </a:r>
            <a:r>
              <a:rPr lang="en-US" dirty="0" smtClean="0"/>
              <a:t>signers.  </a:t>
            </a:r>
          </a:p>
          <a:p>
            <a:pPr lvl="1"/>
            <a:r>
              <a:rPr lang="en-US" dirty="0"/>
              <a:t>Forward a copy to 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</a:rPr>
              <a:t>ginger@</a:t>
            </a:r>
            <a:r>
              <a:rPr lang="en-US" u="sng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f</a:t>
            </a:r>
            <a:r>
              <a:rPr lang="en-US" dirty="0" smtClean="0">
                <a:hlinkClick r:id="rId2"/>
              </a:rPr>
              <a:t>loridapta.org</a:t>
            </a:r>
            <a:r>
              <a:rPr lang="en-US" dirty="0" smtClean="0"/>
              <a:t> </a:t>
            </a:r>
            <a:r>
              <a:rPr lang="en-US" dirty="0"/>
              <a:t>and  </a:t>
            </a:r>
            <a:r>
              <a:rPr lang="en-US" dirty="0" smtClean="0">
                <a:hlinkClick r:id="rId3"/>
              </a:rPr>
              <a:t>treasurer@dccpta.org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12751"/>
            <a:ext cx="5772150" cy="1430867"/>
          </a:xfrm>
        </p:spPr>
        <p:txBody>
          <a:bodyPr>
            <a:noAutofit/>
          </a:bodyPr>
          <a:lstStyle/>
          <a:p>
            <a:r>
              <a:rPr lang="en-US" sz="3800" dirty="0"/>
              <a:t>#10 </a:t>
            </a:r>
            <a:r>
              <a:rPr lang="en-US" sz="3800" b="1" dirty="0"/>
              <a:t>You are not alone.	You have </a:t>
            </a:r>
            <a:r>
              <a:rPr lang="en-US" sz="3800" b="1" dirty="0" smtClean="0"/>
              <a:t>resources.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476502"/>
            <a:ext cx="5791200" cy="5068523"/>
          </a:xfrm>
        </p:spPr>
        <p:txBody>
          <a:bodyPr>
            <a:normAutofit/>
          </a:bodyPr>
          <a:lstStyle/>
          <a:p>
            <a:r>
              <a:rPr lang="en-US" dirty="0" smtClean="0"/>
              <a:t>Experience with PTA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Treasurer’s Toolkit</a:t>
            </a:r>
          </a:p>
          <a:p>
            <a:pPr lvl="1"/>
            <a:r>
              <a:rPr lang="en-US" dirty="0" smtClean="0"/>
              <a:t>dccpta.org</a:t>
            </a:r>
          </a:p>
          <a:p>
            <a:r>
              <a:rPr lang="en-US" dirty="0" smtClean="0"/>
              <a:t>National PTA “Money Matters”</a:t>
            </a:r>
          </a:p>
          <a:p>
            <a:pPr lvl="1"/>
            <a:r>
              <a:rPr lang="en-US" dirty="0" smtClean="0"/>
              <a:t>pta.org</a:t>
            </a:r>
          </a:p>
          <a:p>
            <a:r>
              <a:rPr lang="en-US" dirty="0" smtClean="0"/>
              <a:t>Florida </a:t>
            </a:r>
            <a:r>
              <a:rPr lang="en-US" dirty="0"/>
              <a:t>PTA </a:t>
            </a:r>
            <a:r>
              <a:rPr lang="en-US" dirty="0" smtClean="0"/>
              <a:t>“Dollars </a:t>
            </a:r>
            <a:r>
              <a:rPr lang="en-US" dirty="0"/>
              <a:t>and Sense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Floridapta.org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4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5103"/>
            <a:ext cx="6172200" cy="909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0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850"/>
            <a:ext cx="6172200" cy="1294384"/>
          </a:xfrm>
        </p:spPr>
        <p:txBody>
          <a:bodyPr>
            <a:normAutofit/>
          </a:bodyPr>
          <a:lstStyle/>
          <a:p>
            <a:r>
              <a:rPr lang="en-US" sz="3800" dirty="0"/>
              <a:t>#4	Reporting is Important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/>
              <a:t>request for</a:t>
            </a:r>
            <a:r>
              <a:rPr lang="en-US" dirty="0"/>
              <a:t> </a:t>
            </a:r>
            <a:r>
              <a:rPr lang="en-US" b="1" dirty="0"/>
              <a:t>fundraising activity</a:t>
            </a:r>
            <a:r>
              <a:rPr lang="en-US" dirty="0"/>
              <a:t> form must be submitted and approved by the Principal before any fundraising begins. 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0200"/>
            <a:ext cx="6467334" cy="916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07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358" y="330201"/>
            <a:ext cx="6553200" cy="1430867"/>
          </a:xfrm>
        </p:spPr>
        <p:txBody>
          <a:bodyPr>
            <a:noAutofit/>
          </a:bodyPr>
          <a:lstStyle/>
          <a:p>
            <a:r>
              <a:rPr lang="en-US" sz="3800" dirty="0"/>
              <a:t>#3	Rules you don’t want to violate (IRS, FLDOR, PTA, District)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IRS</a:t>
            </a:r>
            <a:r>
              <a:rPr lang="en-US" b="1" dirty="0"/>
              <a:t>: </a:t>
            </a:r>
            <a:endParaRPr lang="en-US" b="1" dirty="0" smtClean="0"/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EVERY </a:t>
            </a:r>
            <a:r>
              <a:rPr lang="en-US" b="1" i="1" dirty="0">
                <a:solidFill>
                  <a:srgbClr val="FF0000"/>
                </a:solidFill>
              </a:rPr>
              <a:t>UNIT, EVERY YEAR IS REQUIRED TO FILE A TAX RETURN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This </a:t>
            </a:r>
            <a:r>
              <a:rPr lang="en-US" b="1" dirty="0"/>
              <a:t>must be done well before November 15.  </a:t>
            </a:r>
            <a:endParaRPr lang="en-US" b="1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gross receipts are less than $</a:t>
            </a:r>
            <a:r>
              <a:rPr lang="en-US" dirty="0" smtClean="0"/>
              <a:t>50,000, </a:t>
            </a:r>
            <a:r>
              <a:rPr lang="en-US" dirty="0"/>
              <a:t>then you file </a:t>
            </a:r>
            <a:r>
              <a:rPr lang="en-US" dirty="0" smtClean="0"/>
              <a:t>a 990-N</a:t>
            </a:r>
            <a:r>
              <a:rPr lang="en-US" dirty="0"/>
              <a:t> </a:t>
            </a:r>
            <a:r>
              <a:rPr lang="en-US" dirty="0" smtClean="0"/>
              <a:t>(takes only 10-15 minutes to complete!).</a:t>
            </a:r>
          </a:p>
          <a:p>
            <a:pPr lvl="2"/>
            <a:r>
              <a:rPr lang="en-US" dirty="0" smtClean="0"/>
              <a:t>For gross receipts from $50,000 </a:t>
            </a:r>
            <a:r>
              <a:rPr lang="en-US" dirty="0"/>
              <a:t>to $</a:t>
            </a:r>
            <a:r>
              <a:rPr lang="en-US" dirty="0" smtClean="0"/>
              <a:t>200,000, </a:t>
            </a:r>
            <a:r>
              <a:rPr lang="en-US" dirty="0"/>
              <a:t>file Form 990EZ and Schedule </a:t>
            </a:r>
            <a:r>
              <a:rPr lang="en-US" dirty="0" smtClean="0"/>
              <a:t>A </a:t>
            </a:r>
            <a:r>
              <a:rPr lang="en-US" dirty="0"/>
              <a:t>and G. </a:t>
            </a:r>
            <a:endParaRPr lang="en-US" dirty="0" smtClean="0"/>
          </a:p>
          <a:p>
            <a:pPr lvl="2"/>
            <a:r>
              <a:rPr lang="en-US" dirty="0" smtClean="0"/>
              <a:t>For gross receipts over </a:t>
            </a:r>
            <a:r>
              <a:rPr lang="en-US" dirty="0"/>
              <a:t>$</a:t>
            </a:r>
            <a:r>
              <a:rPr lang="en-US" dirty="0" smtClean="0"/>
              <a:t>200,000, file </a:t>
            </a:r>
            <a:r>
              <a:rPr lang="en-US" dirty="0"/>
              <a:t>Form 990. </a:t>
            </a:r>
            <a:endParaRPr lang="en-US" dirty="0" smtClean="0"/>
          </a:p>
          <a:p>
            <a:pPr lvl="2"/>
            <a:r>
              <a:rPr lang="en-US" dirty="0" smtClean="0"/>
              <a:t>Forward </a:t>
            </a:r>
            <a:r>
              <a:rPr lang="en-US" dirty="0"/>
              <a:t>a copy to </a:t>
            </a:r>
            <a:r>
              <a:rPr lang="en-US" u="sng" dirty="0" smtClean="0">
                <a:solidFill>
                  <a:schemeClr val="accent6"/>
                </a:solidFill>
              </a:rPr>
              <a:t>ginger@</a:t>
            </a:r>
            <a:r>
              <a:rPr lang="en-US" u="sng" dirty="0" smtClean="0">
                <a:solidFill>
                  <a:schemeClr val="accent6"/>
                </a:solidFill>
                <a:hlinkClick r:id="rId2"/>
              </a:rPr>
              <a:t>floridapta.org</a:t>
            </a:r>
            <a:r>
              <a:rPr lang="en-US" dirty="0" smtClean="0"/>
              <a:t> and  </a:t>
            </a:r>
            <a:r>
              <a:rPr lang="en-US" dirty="0" smtClean="0">
                <a:hlinkClick r:id="rId3"/>
              </a:rPr>
              <a:t>treasurer@dccpta.org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0201"/>
            <a:ext cx="6477000" cy="1430867"/>
          </a:xfrm>
        </p:spPr>
        <p:txBody>
          <a:bodyPr>
            <a:noAutofit/>
          </a:bodyPr>
          <a:lstStyle/>
          <a:p>
            <a:r>
              <a:rPr lang="en-US" sz="3800" dirty="0"/>
              <a:t>#3	Rules you don’t want to violate (IRS, FLDOR, PTA, District)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Other IRS Rules:  </a:t>
            </a:r>
            <a:endParaRPr lang="en-US" b="1" dirty="0" smtClean="0"/>
          </a:p>
          <a:p>
            <a:pPr lvl="1"/>
            <a:r>
              <a:rPr lang="en-US" dirty="0" smtClean="0"/>
              <a:t>Issue receipts. </a:t>
            </a:r>
          </a:p>
          <a:p>
            <a:pPr lvl="1"/>
            <a:r>
              <a:rPr lang="en-US" dirty="0" smtClean="0"/>
              <a:t>Money </a:t>
            </a:r>
            <a:r>
              <a:rPr lang="en-US" dirty="0"/>
              <a:t>must not be spent on an individual child; the PTA mission focuses on all children or the school. </a:t>
            </a:r>
            <a:endParaRPr lang="en-US" dirty="0" smtClean="0"/>
          </a:p>
          <a:p>
            <a:pPr lvl="1"/>
            <a:r>
              <a:rPr lang="en-US" dirty="0" smtClean="0"/>
              <a:t>PTA </a:t>
            </a:r>
            <a:r>
              <a:rPr lang="en-US" dirty="0"/>
              <a:t>cannot engage in political </a:t>
            </a:r>
            <a:r>
              <a:rPr lang="en-US" dirty="0" smtClean="0"/>
              <a:t>activity.</a:t>
            </a:r>
          </a:p>
          <a:p>
            <a:pPr lvl="1"/>
            <a:r>
              <a:rPr lang="en-US" dirty="0" smtClean="0"/>
              <a:t>Be </a:t>
            </a:r>
            <a:r>
              <a:rPr lang="en-US" dirty="0"/>
              <a:t>sure to use your PTA’s EIN number on bank accounts and tax returns.  </a:t>
            </a:r>
            <a:endParaRPr lang="en-US" dirty="0" smtClean="0"/>
          </a:p>
          <a:p>
            <a:pPr lvl="1"/>
            <a:r>
              <a:rPr lang="en-US" dirty="0" smtClean="0"/>
              <a:t>Other </a:t>
            </a:r>
            <a:r>
              <a:rPr lang="en-US" dirty="0"/>
              <a:t>IRS Rules: no private benefit, limited lobbying, non-commercial, non-religious, </a:t>
            </a:r>
            <a:r>
              <a:rPr lang="en-US" dirty="0" smtClean="0"/>
              <a:t>UBI (Unrelated Business Income).</a:t>
            </a:r>
            <a:endParaRPr lang="en-US" dirty="0"/>
          </a:p>
          <a:p>
            <a:pPr lvl="1"/>
            <a:r>
              <a:rPr lang="en-US" dirty="0" smtClean="0"/>
              <a:t>Bottom </a:t>
            </a:r>
            <a:r>
              <a:rPr lang="en-US" dirty="0"/>
              <a:t>line follow IRS rules – don’t jeopardize your non-profit tax exempt status.  </a:t>
            </a:r>
          </a:p>
        </p:txBody>
      </p:sp>
    </p:spTree>
    <p:extLst>
      <p:ext uri="{BB962C8B-B14F-4D97-AF65-F5344CB8AC3E}">
        <p14:creationId xmlns:p14="http://schemas.microsoft.com/office/powerpoint/2010/main" val="165474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247651"/>
            <a:ext cx="6246114" cy="1430867"/>
          </a:xfrm>
        </p:spPr>
        <p:txBody>
          <a:bodyPr>
            <a:noAutofit/>
          </a:bodyPr>
          <a:lstStyle/>
          <a:p>
            <a:r>
              <a:rPr lang="en-US" sz="3800" dirty="0"/>
              <a:t>#3	Rules you don’t want to violate (IRS, FLDOR, PTA, District)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Florida Department of Revenue Sales </a:t>
            </a:r>
            <a:r>
              <a:rPr lang="en-US" b="1" dirty="0"/>
              <a:t>Tax Rules:  </a:t>
            </a:r>
            <a:endParaRPr lang="en-US" b="1" dirty="0" smtClean="0"/>
          </a:p>
          <a:p>
            <a:pPr lvl="1"/>
            <a:r>
              <a:rPr lang="en-US" dirty="0" smtClean="0"/>
              <a:t>PTAs </a:t>
            </a:r>
            <a:r>
              <a:rPr lang="en-US" dirty="0"/>
              <a:t>are not licensed to collect or remit sales tax.  </a:t>
            </a:r>
            <a:endParaRPr lang="en-US" dirty="0" smtClean="0"/>
          </a:p>
          <a:p>
            <a:pPr lvl="1"/>
            <a:r>
              <a:rPr lang="en-US" dirty="0" smtClean="0"/>
              <a:t>Simply</a:t>
            </a:r>
            <a:r>
              <a:rPr lang="en-US" dirty="0"/>
              <a:t>, if you are going to re-sell an item, pay the sales tax to the vendor at the time of the purchase. The vendor must in turn, remit that sales tax to </a:t>
            </a:r>
            <a:r>
              <a:rPr lang="en-US" dirty="0" smtClean="0"/>
              <a:t>the Florida Department of Revenue.  </a:t>
            </a:r>
          </a:p>
          <a:p>
            <a:pPr lvl="1"/>
            <a:r>
              <a:rPr lang="en-US" dirty="0" smtClean="0"/>
              <a:t>Always </a:t>
            </a:r>
            <a:r>
              <a:rPr lang="en-US" dirty="0"/>
              <a:t>pay vendors with a PTA check.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7651"/>
            <a:ext cx="6269736" cy="1430867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#3	Rules you don’t want to violate (IRS, FLDOR, PTA, District)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126406"/>
            <a:ext cx="6400800" cy="48903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900" b="1" dirty="0"/>
              <a:t>PTA Rules: 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Financial Review/Audit at least once a year (June 30)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Approve a budget 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Two signatures on checks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Don’t pre-sign checks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No checks made out to cash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Do not pay bills with cash or debit cards 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Report and document everything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Dual money count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Remit dues to </a:t>
            </a:r>
            <a:r>
              <a:rPr lang="en-US" sz="1900" dirty="0" smtClean="0"/>
              <a:t>Florida PTA</a:t>
            </a:r>
            <a:endParaRPr lang="en-US" sz="1900" dirty="0"/>
          </a:p>
          <a:p>
            <a:pPr lvl="1">
              <a:spcBef>
                <a:spcPts val="0"/>
              </a:spcBef>
            </a:pPr>
            <a:r>
              <a:rPr lang="en-US" sz="1900" dirty="0"/>
              <a:t>Complete and forward tax return (Form 990N, 990EZ or 990) to </a:t>
            </a:r>
            <a:r>
              <a:rPr lang="en-US" sz="1900" dirty="0" smtClean="0"/>
              <a:t>Florida PTA</a:t>
            </a:r>
            <a:endParaRPr lang="en-US" sz="1900" dirty="0"/>
          </a:p>
          <a:p>
            <a:pPr lvl="1">
              <a:spcBef>
                <a:spcPts val="0"/>
              </a:spcBef>
            </a:pPr>
            <a:r>
              <a:rPr lang="en-US" sz="1900" dirty="0"/>
              <a:t>Deposit cash right away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Treasurer’s Reports at every meeting</a:t>
            </a:r>
          </a:p>
          <a:p>
            <a:pPr lvl="1">
              <a:spcBef>
                <a:spcPts val="0"/>
              </a:spcBef>
            </a:pPr>
            <a:r>
              <a:rPr lang="en-US" sz="1900" dirty="0"/>
              <a:t>Fraud or missing cash occurs when controls and procedures become </a:t>
            </a:r>
            <a:r>
              <a:rPr lang="en-US" sz="1900" dirty="0" smtClean="0"/>
              <a:t>sloppy.  </a:t>
            </a:r>
            <a:r>
              <a:rPr lang="en-US" sz="1900" dirty="0"/>
              <a:t>Don’t let that happen to you.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769101"/>
            <a:ext cx="5638800" cy="681497"/>
          </a:xfrm>
          <a:prstGeom prst="rect">
            <a:avLst/>
          </a:prstGeom>
        </p:spPr>
        <p:txBody>
          <a:bodyPr wrap="square" lIns="95784" tIns="47893" rIns="95784" bIns="47893">
            <a:spAutoFit/>
          </a:bodyPr>
          <a:lstStyle/>
          <a:p>
            <a:pPr marL="778253" lvl="1" indent="-299329">
              <a:buFont typeface="Arial" pitchFamily="34" charset="0"/>
              <a:buChar char="•"/>
            </a:pPr>
            <a:endParaRPr lang="en-US" dirty="0"/>
          </a:p>
          <a:p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7119196"/>
            <a:ext cx="6248400" cy="2291505"/>
          </a:xfrm>
          <a:prstGeom prst="rect">
            <a:avLst/>
          </a:prstGeom>
        </p:spPr>
        <p:txBody>
          <a:bodyPr vert="horz" lIns="95784" tIns="47893" rIns="95784" bIns="47893">
            <a:normAutofit fontScale="70000" lnSpcReduction="2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Duval County Public School District </a:t>
            </a:r>
            <a:r>
              <a:rPr lang="en-US" b="1" dirty="0"/>
              <a:t>Rules: </a:t>
            </a:r>
            <a:endParaRPr lang="en-US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June 30 </a:t>
            </a:r>
            <a:r>
              <a:rPr lang="en-US" b="1" dirty="0"/>
              <a:t>Financial Review/Audit </a:t>
            </a:r>
            <a:r>
              <a:rPr lang="en-US" dirty="0"/>
              <a:t>must be submitted to the school’s bookkeeper. </a:t>
            </a:r>
            <a:endParaRPr lang="en-US" dirty="0" smtClean="0"/>
          </a:p>
          <a:p>
            <a:pPr lvl="1"/>
            <a:r>
              <a:rPr lang="en-US" b="1" dirty="0" smtClean="0"/>
              <a:t>Outside </a:t>
            </a:r>
            <a:r>
              <a:rPr lang="en-US" b="1" dirty="0"/>
              <a:t>School Related Organization Monthly Reports</a:t>
            </a:r>
            <a:r>
              <a:rPr lang="en-US" dirty="0"/>
              <a:t> must be submitted to the school’s bookkeeper </a:t>
            </a:r>
            <a:r>
              <a:rPr lang="en-US" b="1" dirty="0"/>
              <a:t>each </a:t>
            </a:r>
            <a:r>
              <a:rPr lang="en-US" b="1" dirty="0" smtClean="0"/>
              <a:t>month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/>
              <a:t>request for</a:t>
            </a:r>
            <a:r>
              <a:rPr lang="en-US" dirty="0"/>
              <a:t> </a:t>
            </a:r>
            <a:r>
              <a:rPr lang="en-US" b="1" dirty="0"/>
              <a:t>fundraising activity</a:t>
            </a:r>
            <a:r>
              <a:rPr lang="en-US" dirty="0"/>
              <a:t> form must be submitted and approved by the Principal before any fundraising begins.  </a:t>
            </a:r>
          </a:p>
        </p:txBody>
      </p:sp>
    </p:spTree>
    <p:extLst>
      <p:ext uri="{BB962C8B-B14F-4D97-AF65-F5344CB8AC3E}">
        <p14:creationId xmlns:p14="http://schemas.microsoft.com/office/powerpoint/2010/main" val="40705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7850"/>
            <a:ext cx="6172200" cy="881634"/>
          </a:xfrm>
        </p:spPr>
        <p:txBody>
          <a:bodyPr>
            <a:normAutofit/>
          </a:bodyPr>
          <a:lstStyle/>
          <a:p>
            <a:r>
              <a:rPr lang="en-US" sz="3800" dirty="0"/>
              <a:t>#2 Soliciting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9486" y="2311400"/>
            <a:ext cx="6169914" cy="734695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Membership dues.</a:t>
            </a:r>
            <a:r>
              <a:rPr lang="en-US" dirty="0" smtClean="0"/>
              <a:t> are a primary source of funding for PTAs.  </a:t>
            </a:r>
          </a:p>
          <a:p>
            <a:r>
              <a:rPr lang="en-US" b="1" dirty="0" smtClean="0"/>
              <a:t>Fundraising </a:t>
            </a:r>
            <a:r>
              <a:rPr lang="en-US" dirty="0" smtClean="0"/>
              <a:t>is not a primary function of PTA but can enhance the programs that promote the objectives of PTAs. </a:t>
            </a:r>
          </a:p>
          <a:p>
            <a:pPr lvl="1"/>
            <a:r>
              <a:rPr lang="en-US" dirty="0"/>
              <a:t>PTAs should use the 3 to 1 rule.  Plan 3 projects for every 1 fundraiser.  </a:t>
            </a:r>
            <a:endParaRPr lang="en-US" dirty="0" smtClean="0"/>
          </a:p>
          <a:p>
            <a:pPr lvl="1"/>
            <a:r>
              <a:rPr lang="en-US" dirty="0"/>
              <a:t>The President signs contracts, as a representative of the PTA not as an individual. </a:t>
            </a:r>
          </a:p>
          <a:p>
            <a:r>
              <a:rPr lang="en-US" b="1" dirty="0" smtClean="0"/>
              <a:t>Sponsorships </a:t>
            </a:r>
            <a:r>
              <a:rPr lang="en-US" b="1" dirty="0"/>
              <a:t>and in-kind donations</a:t>
            </a:r>
            <a:r>
              <a:rPr lang="en-US" dirty="0"/>
              <a:t> are also an appropriate means of funding projects.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ssue </a:t>
            </a:r>
            <a:r>
              <a:rPr lang="en-US" dirty="0"/>
              <a:t>receipts and/or thank you letters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PTAs </a:t>
            </a:r>
            <a:r>
              <a:rPr lang="en-US" dirty="0"/>
              <a:t>cannot endorse products, companies or foundations.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1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650"/>
            <a:ext cx="6172200" cy="1651000"/>
          </a:xfrm>
        </p:spPr>
        <p:txBody>
          <a:bodyPr>
            <a:normAutofit/>
          </a:bodyPr>
          <a:lstStyle/>
          <a:p>
            <a:r>
              <a:rPr lang="en-US" sz="3800" dirty="0"/>
              <a:t>#1 Be Responsible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373313"/>
            <a:ext cx="6115050" cy="4292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successful Treasurer </a:t>
            </a:r>
            <a:r>
              <a:rPr lang="en-US" dirty="0" smtClean="0"/>
              <a:t>is accurate</a:t>
            </a:r>
            <a:r>
              <a:rPr lang="en-US" dirty="0"/>
              <a:t>, organized, honest, dependable, and consistent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 </a:t>
            </a:r>
            <a:r>
              <a:rPr lang="en-US" dirty="0"/>
              <a:t>transparent.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president </a:t>
            </a:r>
            <a:r>
              <a:rPr lang="en-US" dirty="0" smtClean="0"/>
              <a:t>should work </a:t>
            </a:r>
            <a:r>
              <a:rPr lang="en-US" dirty="0"/>
              <a:t>closely with the </a:t>
            </a:r>
            <a:r>
              <a:rPr lang="en-US" dirty="0" smtClean="0"/>
              <a:t>treasurer. </a:t>
            </a:r>
          </a:p>
          <a:p>
            <a:r>
              <a:rPr lang="en-US" dirty="0" smtClean="0"/>
              <a:t>Ensure </a:t>
            </a:r>
            <a:r>
              <a:rPr lang="en-US" dirty="0"/>
              <a:t>the money is spent to support the PTA </a:t>
            </a:r>
            <a:r>
              <a:rPr lang="en-US" dirty="0" smtClean="0"/>
              <a:t>mission.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1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12750"/>
            <a:ext cx="6172200" cy="1294384"/>
          </a:xfrm>
        </p:spPr>
        <p:txBody>
          <a:bodyPr>
            <a:normAutofit/>
          </a:bodyPr>
          <a:lstStyle/>
          <a:p>
            <a:r>
              <a:rPr lang="en-US" sz="3800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Jenifer Morgan, Treasurer, DCCPTA</a:t>
            </a:r>
          </a:p>
          <a:p>
            <a:pPr lvl="1"/>
            <a:r>
              <a:rPr lang="en-US" dirty="0" smtClean="0">
                <a:hlinkClick r:id="rId2"/>
              </a:rPr>
              <a:t>treasurer@dccpta.org</a:t>
            </a:r>
            <a:endParaRPr lang="en-US" dirty="0" smtClean="0"/>
          </a:p>
          <a:p>
            <a:pPr marL="383140" lvl="1" indent="0">
              <a:buNone/>
            </a:pPr>
            <a:endParaRPr lang="en-US" dirty="0"/>
          </a:p>
          <a:p>
            <a:pPr marL="383140" lvl="1" indent="0">
              <a:buNone/>
            </a:pPr>
            <a:endParaRPr lang="en-US" dirty="0" smtClean="0"/>
          </a:p>
          <a:p>
            <a:r>
              <a:rPr lang="en-US" dirty="0" smtClean="0"/>
              <a:t>Thank you for attending!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593976" cy="1322296"/>
          </a:xfrm>
        </p:spPr>
        <p:txBody>
          <a:bodyPr>
            <a:normAutofit/>
          </a:bodyPr>
          <a:lstStyle/>
          <a:p>
            <a:r>
              <a:rPr lang="en-US" sz="3800" dirty="0"/>
              <a:t>#9	</a:t>
            </a:r>
            <a:r>
              <a:rPr lang="en-US" sz="3800" b="1" dirty="0"/>
              <a:t>Dues are </a:t>
            </a:r>
            <a:r>
              <a:rPr lang="en-US" sz="3800" b="1" dirty="0" smtClean="0"/>
              <a:t>important.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2641602"/>
            <a:ext cx="5082988" cy="5068523"/>
          </a:xfrm>
        </p:spPr>
        <p:txBody>
          <a:bodyPr>
            <a:normAutofit/>
          </a:bodyPr>
          <a:lstStyle/>
          <a:p>
            <a:r>
              <a:rPr lang="en-US" dirty="0" smtClean="0"/>
              <a:t>State and National dues must be remitted to Florida PTA monthly ($</a:t>
            </a:r>
            <a:r>
              <a:rPr lang="en-US" dirty="0"/>
              <a:t>3.50 per member).  </a:t>
            </a:r>
            <a:endParaRPr lang="en-US" dirty="0" smtClean="0"/>
          </a:p>
          <a:p>
            <a:r>
              <a:rPr lang="en-US" dirty="0" smtClean="0"/>
              <a:t>Duval County </a:t>
            </a:r>
            <a:r>
              <a:rPr lang="en-US" dirty="0"/>
              <a:t>Council dues are due </a:t>
            </a:r>
            <a:r>
              <a:rPr lang="en-US" dirty="0" smtClean="0"/>
              <a:t>November 1</a:t>
            </a:r>
            <a:r>
              <a:rPr lang="en-US" dirty="0"/>
              <a:t> </a:t>
            </a:r>
            <a:r>
              <a:rPr lang="en-US" dirty="0" smtClean="0"/>
              <a:t>($35 per local unit).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152400" y="457200"/>
            <a:ext cx="6553200" cy="8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42" y="943131"/>
            <a:ext cx="6476716" cy="801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0200"/>
            <a:ext cx="5753100" cy="1238250"/>
          </a:xfrm>
        </p:spPr>
        <p:txBody>
          <a:bodyPr>
            <a:normAutofit fontScale="90000"/>
          </a:bodyPr>
          <a:lstStyle/>
          <a:p>
            <a:r>
              <a:rPr lang="en-US" sz="3800" dirty="0" smtClean="0"/>
              <a:t/>
            </a:r>
            <a:br>
              <a:rPr lang="en-US" sz="3800" dirty="0" smtClean="0"/>
            </a:br>
            <a:r>
              <a:rPr lang="en-US" sz="3800" dirty="0" smtClean="0"/>
              <a:t>#</a:t>
            </a:r>
            <a:r>
              <a:rPr lang="en-US" sz="3800" dirty="0"/>
              <a:t>8	</a:t>
            </a:r>
            <a:r>
              <a:rPr lang="en-US" sz="3800" b="1" dirty="0" smtClean="0"/>
              <a:t>Money In </a:t>
            </a:r>
            <a:r>
              <a:rPr lang="en-US" sz="3800" b="1" dirty="0"/>
              <a:t>&amp; </a:t>
            </a:r>
            <a:r>
              <a:rPr lang="en-US" sz="3800" b="1" dirty="0" smtClean="0"/>
              <a:t>Money Out:</a:t>
            </a:r>
            <a:br>
              <a:rPr lang="en-US" sz="3800" b="1" dirty="0" smtClean="0"/>
            </a:br>
            <a:r>
              <a:rPr lang="en-US" sz="3800" b="1" dirty="0" smtClean="0"/>
              <a:t>	Deposits</a:t>
            </a:r>
            <a:br>
              <a:rPr lang="en-US" sz="3800" b="1" dirty="0" smtClean="0"/>
            </a:b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59050"/>
            <a:ext cx="6096000" cy="6438900"/>
          </a:xfrm>
        </p:spPr>
        <p:txBody>
          <a:bodyPr>
            <a:normAutofit/>
          </a:bodyPr>
          <a:lstStyle/>
          <a:p>
            <a:r>
              <a:rPr lang="en-US" sz="2900" dirty="0"/>
              <a:t>Use </a:t>
            </a:r>
            <a:r>
              <a:rPr lang="en-US" sz="2900" b="1" dirty="0"/>
              <a:t>Deposit Count Form </a:t>
            </a:r>
            <a:r>
              <a:rPr lang="en-US" sz="2900" dirty="0"/>
              <a:t>every time you count or collect money. </a:t>
            </a:r>
          </a:p>
          <a:p>
            <a:pPr lvl="1"/>
            <a:r>
              <a:rPr lang="en-US" sz="2900" dirty="0"/>
              <a:t>Two people count the money.</a:t>
            </a:r>
          </a:p>
          <a:p>
            <a:pPr lvl="1"/>
            <a:r>
              <a:rPr lang="en-US" sz="2900" dirty="0"/>
              <a:t>Two people promptly deposit money into PTA’s bank account.</a:t>
            </a:r>
          </a:p>
          <a:p>
            <a:pPr lvl="1"/>
            <a:r>
              <a:rPr lang="en-US" sz="2900" dirty="0"/>
              <a:t>Attach deposit slip to Deposit Count Form.</a:t>
            </a:r>
          </a:p>
        </p:txBody>
      </p:sp>
    </p:spTree>
    <p:extLst>
      <p:ext uri="{BB962C8B-B14F-4D97-AF65-F5344CB8AC3E}">
        <p14:creationId xmlns:p14="http://schemas.microsoft.com/office/powerpoint/2010/main" val="40339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2" y="247652"/>
            <a:ext cx="6242170" cy="935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8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0200"/>
            <a:ext cx="5753100" cy="1238250"/>
          </a:xfrm>
        </p:spPr>
        <p:txBody>
          <a:bodyPr>
            <a:normAutofit fontScale="90000"/>
          </a:bodyPr>
          <a:lstStyle/>
          <a:p>
            <a:r>
              <a:rPr lang="en-US" sz="3800" dirty="0"/>
              <a:t>#8	</a:t>
            </a:r>
            <a:r>
              <a:rPr lang="en-US" sz="3800" b="1" dirty="0" smtClean="0"/>
              <a:t>Money In </a:t>
            </a:r>
            <a:r>
              <a:rPr lang="en-US" sz="3800" b="1" dirty="0"/>
              <a:t>&amp; </a:t>
            </a:r>
            <a:r>
              <a:rPr lang="en-US" sz="3800" b="1" dirty="0" smtClean="0"/>
              <a:t>Money Out:</a:t>
            </a:r>
            <a:r>
              <a:rPr lang="en-US" sz="3800" b="1" dirty="0"/>
              <a:t/>
            </a:r>
            <a:br>
              <a:rPr lang="en-US" sz="3800" b="1" dirty="0"/>
            </a:br>
            <a:r>
              <a:rPr lang="en-US" sz="3800" b="1" dirty="0" smtClean="0"/>
              <a:t>	Checking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57570"/>
            <a:ext cx="6019800" cy="7099300"/>
          </a:xfrm>
        </p:spPr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b="1" dirty="0" smtClean="0"/>
              <a:t>Check Request Form </a:t>
            </a:r>
            <a:r>
              <a:rPr lang="en-US" dirty="0" smtClean="0"/>
              <a:t>for every disbursement.</a:t>
            </a:r>
          </a:p>
          <a:p>
            <a:pPr lvl="1"/>
            <a:r>
              <a:rPr lang="en-US" dirty="0" smtClean="0"/>
              <a:t>Attach receipts. </a:t>
            </a:r>
          </a:p>
          <a:p>
            <a:pPr lvl="1"/>
            <a:r>
              <a:rPr lang="en-US" dirty="0" smtClean="0"/>
              <a:t>Three </a:t>
            </a:r>
            <a:r>
              <a:rPr lang="en-US" dirty="0"/>
              <a:t>individuals authorized to sign checks should never be related to each other. </a:t>
            </a:r>
            <a:endParaRPr lang="en-US" dirty="0" smtClean="0"/>
          </a:p>
          <a:p>
            <a:pPr lvl="1"/>
            <a:r>
              <a:rPr lang="en-US" dirty="0"/>
              <a:t>At least two people must sign </a:t>
            </a:r>
            <a:r>
              <a:rPr lang="en-US" dirty="0" smtClean="0"/>
              <a:t>check.</a:t>
            </a:r>
          </a:p>
          <a:p>
            <a:pPr lvl="1"/>
            <a:r>
              <a:rPr lang="en-US" dirty="0" smtClean="0"/>
              <a:t>Pay </a:t>
            </a:r>
            <a:r>
              <a:rPr lang="en-US" dirty="0"/>
              <a:t>all bills by check and in a timely manner.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ever </a:t>
            </a:r>
            <a:r>
              <a:rPr lang="en-US" dirty="0"/>
              <a:t>sign a blank check or make </a:t>
            </a:r>
            <a:r>
              <a:rPr lang="en-US" dirty="0" smtClean="0"/>
              <a:t>a </a:t>
            </a:r>
            <a:r>
              <a:rPr lang="en-US" dirty="0"/>
              <a:t>check out to cash. </a:t>
            </a:r>
            <a:endParaRPr lang="en-US" dirty="0" smtClean="0"/>
          </a:p>
          <a:p>
            <a:pPr lvl="1"/>
            <a:r>
              <a:rPr lang="en-US" dirty="0" smtClean="0"/>
              <a:t>DCC PTA does not recommend the use of debit/check cards for paying expenses.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722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495302"/>
            <a:ext cx="6324600" cy="905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1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1195</Words>
  <Application>Microsoft Office PowerPoint</Application>
  <PresentationFormat>A4 Paper (210x297 mm)</PresentationFormat>
  <Paragraphs>156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Tw Cen MT</vt:lpstr>
      <vt:lpstr>Wingdings</vt:lpstr>
      <vt:lpstr>Wingdings 2</vt:lpstr>
      <vt:lpstr>Median</vt:lpstr>
      <vt:lpstr>Worksheet</vt:lpstr>
      <vt:lpstr>Treasurer’s Top Ten Tasks </vt:lpstr>
      <vt:lpstr>#10 You are not alone. You have resources.</vt:lpstr>
      <vt:lpstr>#9 Dues are important.</vt:lpstr>
      <vt:lpstr>PowerPoint Presentation</vt:lpstr>
      <vt:lpstr>PowerPoint Presentation</vt:lpstr>
      <vt:lpstr> #8 Money In &amp; Money Out:  Deposits </vt:lpstr>
      <vt:lpstr>PowerPoint Presentation</vt:lpstr>
      <vt:lpstr>#8 Money In &amp; Money Out:  Checking</vt:lpstr>
      <vt:lpstr>PowerPoint Presentation</vt:lpstr>
      <vt:lpstr>#8  Money In &amp; Money Out:  Electronic Banking</vt:lpstr>
      <vt:lpstr>#7 Budget</vt:lpstr>
      <vt:lpstr>PowerPoint Presentation</vt:lpstr>
      <vt:lpstr>#6 Document Everything</vt:lpstr>
      <vt:lpstr>#5 Insurance</vt:lpstr>
      <vt:lpstr>#4 Reporting is Important</vt:lpstr>
      <vt:lpstr>PowerPoint Presentation</vt:lpstr>
      <vt:lpstr>#4 Reporting is Important</vt:lpstr>
      <vt:lpstr>PowerPoint Presentation</vt:lpstr>
      <vt:lpstr>#4 Reporting is Important</vt:lpstr>
      <vt:lpstr>PowerPoint Presentation</vt:lpstr>
      <vt:lpstr>#4 Reporting is Important</vt:lpstr>
      <vt:lpstr>PowerPoint Presentation</vt:lpstr>
      <vt:lpstr>#3 Rules you don’t want to violate (IRS, FLDOR, PTA, District)</vt:lpstr>
      <vt:lpstr>#3 Rules you don’t want to violate (IRS, FLDOR, PTA, District)</vt:lpstr>
      <vt:lpstr>#3 Rules you don’t want to violate (IRS, FLDOR, PTA, District)</vt:lpstr>
      <vt:lpstr>#3 Rules you don’t want to violate (IRS, FLDOR, PTA, District)</vt:lpstr>
      <vt:lpstr>#2 Soliciting Funds</vt:lpstr>
      <vt:lpstr>#1 Be Responsible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Treasurer’s Top Ten Tasks</dc:title>
  <dc:creator>DALE EISMAN</dc:creator>
  <cp:lastModifiedBy>Ann Gipalo</cp:lastModifiedBy>
  <cp:revision>73</cp:revision>
  <cp:lastPrinted>2014-06-26T23:47:11Z</cp:lastPrinted>
  <dcterms:created xsi:type="dcterms:W3CDTF">2012-09-06T18:44:00Z</dcterms:created>
  <dcterms:modified xsi:type="dcterms:W3CDTF">2014-10-17T02:15:42Z</dcterms:modified>
</cp:coreProperties>
</file>