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3" r:id="rId3"/>
    <p:sldId id="262" r:id="rId4"/>
    <p:sldId id="261" r:id="rId5"/>
    <p:sldId id="264" r:id="rId6"/>
    <p:sldId id="257" r:id="rId7"/>
    <p:sldId id="258" r:id="rId8"/>
    <p:sldId id="265" r:id="rId9"/>
    <p:sldId id="266" r:id="rId10"/>
    <p:sldId id="259"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17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0388FF-D774-4F55-A86A-EEBA89F75C5A}" type="datetimeFigureOut">
              <a:rPr lang="en-US" smtClean="0"/>
              <a:t>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00E37D-5F73-4FFC-B83C-5BFF93E6D35E}" type="slidenum">
              <a:rPr lang="en-US" smtClean="0"/>
              <a:t>‹#›</a:t>
            </a:fld>
            <a:endParaRPr lang="en-US"/>
          </a:p>
        </p:txBody>
      </p:sp>
    </p:spTree>
    <p:extLst>
      <p:ext uri="{BB962C8B-B14F-4D97-AF65-F5344CB8AC3E}">
        <p14:creationId xmlns:p14="http://schemas.microsoft.com/office/powerpoint/2010/main" val="51805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A9226-B1DE-4496-88BA-1E375C0CB650}" type="datetimeFigureOut">
              <a:rPr lang="en-US" smtClean="0"/>
              <a:t>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63642-DC25-432D-ADA5-6080B6C24E06}" type="slidenum">
              <a:rPr lang="en-US" smtClean="0"/>
              <a:t>‹#›</a:t>
            </a:fld>
            <a:endParaRPr lang="en-US"/>
          </a:p>
        </p:txBody>
      </p:sp>
    </p:spTree>
    <p:extLst>
      <p:ext uri="{BB962C8B-B14F-4D97-AF65-F5344CB8AC3E}">
        <p14:creationId xmlns:p14="http://schemas.microsoft.com/office/powerpoint/2010/main" val="2222212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6E23189-E237-418F-A71E-F55CED86839C}" type="slidenum">
              <a:rPr lang="en-US" smtClean="0"/>
              <a:pPr/>
              <a:t>8</a:t>
            </a:fld>
            <a:endParaRPr lang="en-US" smtClean="0"/>
          </a:p>
        </p:txBody>
      </p:sp>
      <p:sp>
        <p:nvSpPr>
          <p:cNvPr id="21507" name="Rectangle 2"/>
          <p:cNvSpPr>
            <a:spLocks noGrp="1" noRot="1" noChangeAspect="1" noChangeArrowheads="1" noTextEdit="1"/>
          </p:cNvSpPr>
          <p:nvPr>
            <p:ph type="sldImg"/>
          </p:nvPr>
        </p:nvSpPr>
        <p:spPr>
          <a:xfrm>
            <a:off x="1143000" y="685800"/>
            <a:ext cx="4573588" cy="3430588"/>
          </a:xfrm>
          <a:ln/>
        </p:spPr>
      </p:sp>
      <p:sp>
        <p:nvSpPr>
          <p:cNvPr id="215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151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344E7F6-523F-4627-8A04-FFD7D701050D}" type="datetimeFigureOut">
              <a:rPr lang="en-US" smtClean="0"/>
              <a:t>2/3/2015</a:t>
            </a:fld>
            <a:endParaRPr lang="en-US"/>
          </a:p>
        </p:txBody>
      </p:sp>
      <p:sp>
        <p:nvSpPr>
          <p:cNvPr id="16" name="Slide Number Placeholder 15"/>
          <p:cNvSpPr>
            <a:spLocks noGrp="1"/>
          </p:cNvSpPr>
          <p:nvPr>
            <p:ph type="sldNum" sz="quarter" idx="11"/>
          </p:nvPr>
        </p:nvSpPr>
        <p:spPr/>
        <p:txBody>
          <a:bodyPr/>
          <a:lstStyle/>
          <a:p>
            <a:fld id="{71FF8174-2CDA-4604-B041-7336C97E1D5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4E7F6-523F-4627-8A04-FFD7D701050D}"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8174-2CDA-4604-B041-7336C97E1D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4E7F6-523F-4627-8A04-FFD7D701050D}"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8174-2CDA-4604-B041-7336C97E1D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344E7F6-523F-4627-8A04-FFD7D701050D}" type="datetimeFigureOut">
              <a:rPr lang="en-US" smtClean="0"/>
              <a:t>2/3/2015</a:t>
            </a:fld>
            <a:endParaRPr lang="en-US"/>
          </a:p>
        </p:txBody>
      </p:sp>
      <p:sp>
        <p:nvSpPr>
          <p:cNvPr id="15" name="Slide Number Placeholder 14"/>
          <p:cNvSpPr>
            <a:spLocks noGrp="1"/>
          </p:cNvSpPr>
          <p:nvPr>
            <p:ph type="sldNum" sz="quarter" idx="15"/>
          </p:nvPr>
        </p:nvSpPr>
        <p:spPr/>
        <p:txBody>
          <a:bodyPr/>
          <a:lstStyle>
            <a:lvl1pPr algn="ctr">
              <a:defRPr/>
            </a:lvl1pPr>
          </a:lstStyle>
          <a:p>
            <a:fld id="{71FF8174-2CDA-4604-B041-7336C97E1D5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44E7F6-523F-4627-8A04-FFD7D701050D}"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8174-2CDA-4604-B041-7336C97E1D5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44E7F6-523F-4627-8A04-FFD7D701050D}"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F8174-2CDA-4604-B041-7336C97E1D5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1FF8174-2CDA-4604-B041-7336C97E1D5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344E7F6-523F-4627-8A04-FFD7D701050D}" type="datetimeFigureOut">
              <a:rPr lang="en-US" smtClean="0"/>
              <a:t>2/3/2015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44E7F6-523F-4627-8A04-FFD7D701050D}" type="datetimeFigureOut">
              <a:rPr lang="en-US" smtClean="0"/>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F8174-2CDA-4604-B041-7336C97E1D5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4E7F6-523F-4627-8A04-FFD7D701050D}" type="datetimeFigureOut">
              <a:rPr lang="en-US" smtClean="0"/>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F8174-2CDA-4604-B041-7336C97E1D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344E7F6-523F-4627-8A04-FFD7D701050D}" type="datetimeFigureOut">
              <a:rPr lang="en-US" smtClean="0"/>
              <a:t>2/3/2015</a:t>
            </a:fld>
            <a:endParaRPr lang="en-US"/>
          </a:p>
        </p:txBody>
      </p:sp>
      <p:sp>
        <p:nvSpPr>
          <p:cNvPr id="9" name="Slide Number Placeholder 8"/>
          <p:cNvSpPr>
            <a:spLocks noGrp="1"/>
          </p:cNvSpPr>
          <p:nvPr>
            <p:ph type="sldNum" sz="quarter" idx="15"/>
          </p:nvPr>
        </p:nvSpPr>
        <p:spPr/>
        <p:txBody>
          <a:bodyPr/>
          <a:lstStyle/>
          <a:p>
            <a:fld id="{71FF8174-2CDA-4604-B041-7336C97E1D5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344E7F6-523F-4627-8A04-FFD7D701050D}" type="datetimeFigureOut">
              <a:rPr lang="en-US" smtClean="0"/>
              <a:t>2/3/2015</a:t>
            </a:fld>
            <a:endParaRPr lang="en-US"/>
          </a:p>
        </p:txBody>
      </p:sp>
      <p:sp>
        <p:nvSpPr>
          <p:cNvPr id="9" name="Slide Number Placeholder 8"/>
          <p:cNvSpPr>
            <a:spLocks noGrp="1"/>
          </p:cNvSpPr>
          <p:nvPr>
            <p:ph type="sldNum" sz="quarter" idx="11"/>
          </p:nvPr>
        </p:nvSpPr>
        <p:spPr/>
        <p:txBody>
          <a:bodyPr/>
          <a:lstStyle/>
          <a:p>
            <a:fld id="{71FF8174-2CDA-4604-B041-7336C97E1D5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344E7F6-523F-4627-8A04-FFD7D701050D}" type="datetimeFigureOut">
              <a:rPr lang="en-US" smtClean="0"/>
              <a:t>2/3/2015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1FF8174-2CDA-4604-B041-7336C97E1D5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800" dirty="0" smtClean="0">
                <a:solidFill>
                  <a:schemeClr val="accent2">
                    <a:lumMod val="40000"/>
                    <a:lumOff val="60000"/>
                  </a:schemeClr>
                </a:solidFill>
              </a:rPr>
              <a:t>Richard Marks, PhD, LPC</a:t>
            </a:r>
            <a:endParaRPr lang="en-US" sz="2800" dirty="0">
              <a:solidFill>
                <a:schemeClr val="accent2">
                  <a:lumMod val="40000"/>
                  <a:lumOff val="60000"/>
                </a:schemeClr>
              </a:solidFill>
            </a:endParaRPr>
          </a:p>
        </p:txBody>
      </p:sp>
      <p:sp>
        <p:nvSpPr>
          <p:cNvPr id="2" name="Title 1"/>
          <p:cNvSpPr>
            <a:spLocks noGrp="1"/>
          </p:cNvSpPr>
          <p:nvPr>
            <p:ph type="ctrTitle"/>
          </p:nvPr>
        </p:nvSpPr>
        <p:spPr/>
        <p:txBody>
          <a:bodyPr/>
          <a:lstStyle/>
          <a:p>
            <a:r>
              <a:rPr lang="en-US" dirty="0" smtClean="0"/>
              <a:t>Bonding and Addictions:</a:t>
            </a:r>
            <a:br>
              <a:rPr lang="en-US" dirty="0" smtClean="0"/>
            </a:br>
            <a:r>
              <a:rPr lang="en-US" dirty="0" smtClean="0"/>
              <a:t>is there a link?</a:t>
            </a:r>
            <a:endParaRPr lang="en-US" dirty="0"/>
          </a:p>
        </p:txBody>
      </p:sp>
      <p:pic>
        <p:nvPicPr>
          <p:cNvPr id="4" name="Picture 3" descr="drug free duval.jpg"/>
          <p:cNvPicPr>
            <a:picLocks noChangeAspect="1"/>
          </p:cNvPicPr>
          <p:nvPr/>
        </p:nvPicPr>
        <p:blipFill>
          <a:blip r:embed="rId2" cstate="print"/>
          <a:stretch>
            <a:fillRect/>
          </a:stretch>
        </p:blipFill>
        <p:spPr>
          <a:xfrm>
            <a:off x="6324600" y="5410200"/>
            <a:ext cx="2286000" cy="914400"/>
          </a:xfrm>
          <a:prstGeom prst="rect">
            <a:avLst/>
          </a:prstGeom>
        </p:spPr>
      </p:pic>
      <p:pic>
        <p:nvPicPr>
          <p:cNvPr id="5" name="Picture 4" descr="LTL Logo 15 years LARGE.jpg"/>
          <p:cNvPicPr>
            <a:picLocks noChangeAspect="1"/>
          </p:cNvPicPr>
          <p:nvPr/>
        </p:nvPicPr>
        <p:blipFill>
          <a:blip r:embed="rId3" cstate="print"/>
          <a:stretch>
            <a:fillRect/>
          </a:stretch>
        </p:blipFill>
        <p:spPr>
          <a:xfrm>
            <a:off x="5029200" y="5410200"/>
            <a:ext cx="1200443"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scene3d>
            <a:sp3d prstMaterial="softEdge">
              <a:bevelT w="25400" h="25400"/>
            </a:sp3d>
          </a:bodyPr>
          <a:lstStyle/>
          <a:p>
            <a:pPr>
              <a:defRPr/>
            </a:pPr>
            <a:r>
              <a:rPr lang="en-US" dirty="0" smtClean="0">
                <a:ea typeface="+mj-ea"/>
                <a:cs typeface="+mj-cs"/>
              </a:rPr>
              <a:t>CA</a:t>
            </a:r>
            <a:r>
              <a:rPr lang="en-US" baseline="30000" dirty="0" smtClean="0">
                <a:ea typeface="+mj-ea"/>
                <a:cs typeface="+mj-cs"/>
              </a:rPr>
              <a:t>5</a:t>
            </a:r>
            <a:r>
              <a:rPr lang="en-US" dirty="0" smtClean="0">
                <a:ea typeface="+mj-ea"/>
                <a:cs typeface="+mj-cs"/>
              </a:rPr>
              <a:t>RESS and Addictions</a:t>
            </a:r>
            <a:endParaRPr lang="en-US" dirty="0">
              <a:ea typeface="+mj-ea"/>
              <a:cs typeface="+mj-cs"/>
            </a:endParaRPr>
          </a:p>
        </p:txBody>
      </p:sp>
      <p:sp>
        <p:nvSpPr>
          <p:cNvPr id="25603" name="Content Placeholder 2"/>
          <p:cNvSpPr>
            <a:spLocks noGrp="1"/>
          </p:cNvSpPr>
          <p:nvPr>
            <p:ph sz="half" idx="1"/>
          </p:nvPr>
        </p:nvSpPr>
        <p:spPr>
          <a:xfrm>
            <a:off x="228600" y="1790166"/>
            <a:ext cx="4274756" cy="3772434"/>
          </a:xfrm>
        </p:spPr>
        <p:txBody>
          <a:bodyPr/>
          <a:lstStyle/>
          <a:p>
            <a:pPr>
              <a:buFont typeface="Wingdings 3" pitchFamily="18" charset="2"/>
              <a:buNone/>
            </a:pPr>
            <a:r>
              <a:rPr lang="en-US" sz="2000" dirty="0" smtClean="0">
                <a:ea typeface="ＭＳ Ｐゴシック" pitchFamily="34" charset="-128"/>
              </a:rPr>
              <a:t>When needs are not met a person feels pain.  We medicate pain through our addictions.  A person tries to make sense of why the needs are not met and usually end up thinking:</a:t>
            </a:r>
          </a:p>
          <a:p>
            <a:pPr>
              <a:buFont typeface="Wingdings 3" pitchFamily="18" charset="2"/>
              <a:buNone/>
            </a:pPr>
            <a:r>
              <a:rPr lang="en-US" sz="2000" dirty="0" smtClean="0">
                <a:ea typeface="ＭＳ Ｐゴシック" pitchFamily="34" charset="-128"/>
              </a:rPr>
              <a:t>	I am unlovable</a:t>
            </a:r>
          </a:p>
          <a:p>
            <a:pPr>
              <a:buFont typeface="Wingdings 3" pitchFamily="18" charset="2"/>
              <a:buNone/>
            </a:pPr>
            <a:r>
              <a:rPr lang="en-US" sz="2000" dirty="0" smtClean="0">
                <a:ea typeface="ＭＳ Ｐゴシック" pitchFamily="34" charset="-128"/>
              </a:rPr>
              <a:t>	I am not worthy</a:t>
            </a:r>
          </a:p>
          <a:p>
            <a:pPr>
              <a:buFont typeface="Wingdings 3" pitchFamily="18" charset="2"/>
              <a:buNone/>
            </a:pPr>
            <a:r>
              <a:rPr lang="en-US" sz="2000" dirty="0" smtClean="0">
                <a:ea typeface="ＭＳ Ｐゴシック" pitchFamily="34" charset="-128"/>
              </a:rPr>
              <a:t>	To get my needs met I have to be more, do more, try harder</a:t>
            </a:r>
          </a:p>
          <a:p>
            <a:pPr>
              <a:buFont typeface="Wingdings 3" pitchFamily="18" charset="2"/>
              <a:buNone/>
            </a:pPr>
            <a:endParaRPr lang="en-US" sz="2000" dirty="0" smtClean="0">
              <a:ea typeface="ＭＳ Ｐゴシック" pitchFamily="34" charset="-128"/>
            </a:endParaRPr>
          </a:p>
        </p:txBody>
      </p:sp>
      <p:sp>
        <p:nvSpPr>
          <p:cNvPr id="25604" name="Content Placeholder 3"/>
          <p:cNvSpPr>
            <a:spLocks noGrp="1"/>
          </p:cNvSpPr>
          <p:nvPr>
            <p:ph sz="half" idx="2"/>
          </p:nvPr>
        </p:nvSpPr>
        <p:spPr/>
        <p:txBody>
          <a:bodyPr/>
          <a:lstStyle/>
          <a:p>
            <a:r>
              <a:rPr lang="en-US" dirty="0" smtClean="0">
                <a:ea typeface="ＭＳ Ｐゴシック" pitchFamily="34" charset="-128"/>
              </a:rPr>
              <a:t>Four core beliefs of addicts:</a:t>
            </a:r>
          </a:p>
          <a:p>
            <a:pPr lvl="1"/>
            <a:r>
              <a:rPr lang="en-US" dirty="0" smtClean="0">
                <a:ea typeface="ＭＳ Ｐゴシック" pitchFamily="34" charset="-128"/>
              </a:rPr>
              <a:t>I am a bad, unlovable, and unworthy person</a:t>
            </a:r>
          </a:p>
          <a:p>
            <a:pPr lvl="1"/>
            <a:r>
              <a:rPr lang="en-US" dirty="0" smtClean="0">
                <a:ea typeface="ＭＳ Ｐゴシック" pitchFamily="34" charset="-128"/>
              </a:rPr>
              <a:t>No one will love me as I am</a:t>
            </a:r>
          </a:p>
          <a:p>
            <a:pPr lvl="1"/>
            <a:r>
              <a:rPr lang="en-US" dirty="0" smtClean="0">
                <a:ea typeface="ＭＳ Ｐゴシック" pitchFamily="34" charset="-128"/>
              </a:rPr>
              <a:t>I have to meet needs myself</a:t>
            </a:r>
          </a:p>
          <a:p>
            <a:pPr lvl="1"/>
            <a:r>
              <a:rPr lang="en-US" dirty="0" smtClean="0">
                <a:ea typeface="ＭＳ Ｐゴシック" pitchFamily="34" charset="-128"/>
              </a:rPr>
              <a:t>My addiction is my most important need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Placeholder 3"/>
          <p:cNvSpPr>
            <a:spLocks noGrp="1"/>
          </p:cNvSpPr>
          <p:nvPr>
            <p:ph type="body" idx="1"/>
          </p:nvPr>
        </p:nvSpPr>
        <p:spPr/>
        <p:txBody>
          <a:bodyPr/>
          <a:lstStyle/>
          <a:p>
            <a:r>
              <a:rPr lang="en-US" smtClean="0">
                <a:ea typeface="ＭＳ Ｐゴシック" pitchFamily="34" charset="-128"/>
              </a:rPr>
              <a:t>Love God, Self, Others</a:t>
            </a:r>
          </a:p>
        </p:txBody>
      </p:sp>
      <p:sp>
        <p:nvSpPr>
          <p:cNvPr id="27653" name="Content Placeholder 4"/>
          <p:cNvSpPr>
            <a:spLocks noGrp="1"/>
          </p:cNvSpPr>
          <p:nvPr>
            <p:ph sz="half" idx="2"/>
          </p:nvPr>
        </p:nvSpPr>
        <p:spPr>
          <a:ln>
            <a:prstDash val="solid"/>
          </a:ln>
        </p:spPr>
        <p:txBody>
          <a:bodyPr/>
          <a:lstStyle/>
          <a:p>
            <a:endParaRPr lang="en-US" smtClean="0">
              <a:ea typeface="ＭＳ Ｐゴシック" pitchFamily="34" charset="-128"/>
            </a:endParaRPr>
          </a:p>
          <a:p>
            <a:r>
              <a:rPr lang="en-US" smtClean="0">
                <a:ea typeface="ＭＳ Ｐゴシック" pitchFamily="34" charset="-128"/>
              </a:rPr>
              <a:t>With God</a:t>
            </a:r>
          </a:p>
          <a:p>
            <a:endParaRPr lang="en-US" smtClean="0">
              <a:ea typeface="ＭＳ Ｐゴシック" pitchFamily="34" charset="-128"/>
            </a:endParaRPr>
          </a:p>
          <a:p>
            <a:r>
              <a:rPr lang="en-US" smtClean="0">
                <a:ea typeface="ＭＳ Ｐゴシック" pitchFamily="34" charset="-128"/>
              </a:rPr>
              <a:t>With family and friends</a:t>
            </a:r>
          </a:p>
          <a:p>
            <a:endParaRPr lang="en-US" smtClean="0">
              <a:ea typeface="ＭＳ Ｐゴシック" pitchFamily="34" charset="-128"/>
            </a:endParaRPr>
          </a:p>
          <a:p>
            <a:r>
              <a:rPr lang="en-US" smtClean="0">
                <a:ea typeface="ＭＳ Ｐゴシック" pitchFamily="34" charset="-128"/>
              </a:rPr>
              <a:t>With community</a:t>
            </a:r>
          </a:p>
          <a:p>
            <a:endParaRPr lang="en-US" smtClean="0">
              <a:ea typeface="ＭＳ Ｐゴシック" pitchFamily="34" charset="-128"/>
            </a:endParaRPr>
          </a:p>
          <a:p>
            <a:r>
              <a:rPr lang="en-US" smtClean="0">
                <a:ea typeface="ＭＳ Ｐゴシック" pitchFamily="34" charset="-128"/>
              </a:rPr>
              <a:t>With yourself</a:t>
            </a:r>
          </a:p>
        </p:txBody>
      </p:sp>
      <p:pic>
        <p:nvPicPr>
          <p:cNvPr id="8" name="Content Placeholder 7" descr="angry-couple.jpg"/>
          <p:cNvPicPr>
            <a:picLocks noGrp="1" noChangeAspect="1"/>
          </p:cNvPicPr>
          <p:nvPr>
            <p:ph sz="quarter" idx="4"/>
          </p:nvPr>
        </p:nvPicPr>
        <p:blipFill>
          <a:blip r:embed="rId2" cstate="print"/>
          <a:stretch>
            <a:fillRect/>
          </a:stretch>
        </p:blipFill>
        <p:spPr>
          <a:xfrm>
            <a:off x="5002213" y="3063081"/>
            <a:ext cx="3333750" cy="2190750"/>
          </a:xfrm>
        </p:spPr>
      </p:pic>
      <p:sp>
        <p:nvSpPr>
          <p:cNvPr id="3" name="Title 2"/>
          <p:cNvSpPr>
            <a:spLocks noGrp="1"/>
          </p:cNvSpPr>
          <p:nvPr>
            <p:ph type="title"/>
          </p:nvPr>
        </p:nvSpPr>
        <p:spPr/>
        <p:txBody>
          <a:bodyPr>
            <a:scene3d>
              <a:camera prst="orthographicFront"/>
              <a:lightRig rig="soft" dir="t"/>
            </a:scene3d>
            <a:sp3d prstMaterial="softEdge">
              <a:bevelT w="25400" h="25400"/>
            </a:sp3d>
          </a:bodyPr>
          <a:lstStyle/>
          <a:p>
            <a:pPr>
              <a:defRPr/>
            </a:pPr>
            <a:r>
              <a:rPr lang="en-US" dirty="0" smtClean="0">
                <a:ea typeface="+mj-ea"/>
                <a:cs typeface="+mj-cs"/>
              </a:rPr>
              <a:t>Four Core Relationships</a:t>
            </a:r>
            <a:endParaRPr lang="en-US" dirty="0">
              <a:ea typeface="+mj-ea"/>
              <a:cs typeface="+mj-cs"/>
            </a:endParaRPr>
          </a:p>
        </p:txBody>
      </p:sp>
      <p:sp>
        <p:nvSpPr>
          <p:cNvPr id="27652" name="Text Placeholder 5"/>
          <p:cNvSpPr>
            <a:spLocks noGrp="1"/>
          </p:cNvSpPr>
          <p:nvPr>
            <p:ph type="body" idx="3"/>
          </p:nvPr>
        </p:nvSpPr>
        <p:spPr/>
        <p:txBody>
          <a:bodyPr/>
          <a:lstStyle/>
          <a:p>
            <a:r>
              <a:rPr lang="en-US" smtClean="0">
                <a:ea typeface="ＭＳ Ｐゴシック" pitchFamily="34" charset="-128"/>
              </a:rPr>
              <a:t>Shame/Fear Separate </a:t>
            </a:r>
            <a:r>
              <a:rPr lang="en-US" u="sng" smtClean="0">
                <a:ea typeface="ＭＳ Ｐゴシック" pitchFamily="34" charset="-128"/>
              </a:rPr>
              <a:t>US</a:t>
            </a: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cap="none" dirty="0" smtClean="0">
                <a:latin typeface="Albertus Medium" pitchFamily="34" charset="0"/>
              </a:rPr>
              <a:t>If you want to go fast, go alone.  If you want to go far, go together.</a:t>
            </a:r>
            <a:endParaRPr lang="en-US" cap="none" dirty="0">
              <a:latin typeface="Albertus Medium" pitchFamily="34" charset="0"/>
            </a:endParaRPr>
          </a:p>
        </p:txBody>
      </p:sp>
      <p:sp>
        <p:nvSpPr>
          <p:cNvPr id="5" name="Text Placeholder 4"/>
          <p:cNvSpPr>
            <a:spLocks noGrp="1"/>
          </p:cNvSpPr>
          <p:nvPr>
            <p:ph type="body" idx="1"/>
          </p:nvPr>
        </p:nvSpPr>
        <p:spPr/>
        <p:txBody>
          <a:bodyPr/>
          <a:lstStyle/>
          <a:p>
            <a:r>
              <a:rPr lang="en-US" dirty="0" smtClean="0">
                <a:solidFill>
                  <a:schemeClr val="tx1">
                    <a:lumMod val="65000"/>
                    <a:lumOff val="35000"/>
                  </a:schemeClr>
                </a:solidFill>
              </a:rPr>
              <a:t>African Proverb</a:t>
            </a:r>
            <a:endParaRPr lang="en-US"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Addictions are a form of attachment</a:t>
            </a:r>
          </a:p>
          <a:p>
            <a:r>
              <a:rPr lang="en-US" dirty="0" smtClean="0"/>
              <a:t>Pain pursues pleasure</a:t>
            </a:r>
          </a:p>
          <a:p>
            <a:r>
              <a:rPr lang="en-US" dirty="0" smtClean="0"/>
              <a:t>Addictions medicate pain from broken relationships or a sense of aloneness (lack of social connection) </a:t>
            </a:r>
          </a:p>
          <a:p>
            <a:endParaRPr lang="en-US" dirty="0"/>
          </a:p>
        </p:txBody>
      </p:sp>
      <p:sp>
        <p:nvSpPr>
          <p:cNvPr id="2" name="Title 1"/>
          <p:cNvSpPr>
            <a:spLocks noGrp="1"/>
          </p:cNvSpPr>
          <p:nvPr>
            <p:ph type="title"/>
          </p:nvPr>
        </p:nvSpPr>
        <p:spPr/>
        <p:txBody>
          <a:bodyPr/>
          <a:lstStyle/>
          <a:p>
            <a:r>
              <a:rPr lang="en-US" dirty="0" smtClean="0"/>
              <a:t>Key Thoughts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00600"/>
          </a:xfrm>
        </p:spPr>
        <p:txBody>
          <a:bodyPr>
            <a:normAutofit fontScale="85000" lnSpcReduction="20000"/>
          </a:bodyPr>
          <a:lstStyle/>
          <a:p>
            <a:r>
              <a:rPr lang="en-US" dirty="0" smtClean="0"/>
              <a:t>Definition of an addiction:</a:t>
            </a:r>
          </a:p>
          <a:p>
            <a:pPr lvl="1"/>
            <a:r>
              <a:rPr lang="en-US" dirty="0" smtClean="0"/>
              <a:t>An addiction is a </a:t>
            </a:r>
            <a:r>
              <a:rPr lang="en-US" i="1" dirty="0" smtClean="0"/>
              <a:t>pathological love and trust relationship </a:t>
            </a:r>
            <a:r>
              <a:rPr lang="en-US" dirty="0" smtClean="0"/>
              <a:t>with an object or event (Craig </a:t>
            </a:r>
            <a:r>
              <a:rPr lang="en-US" dirty="0" err="1" smtClean="0"/>
              <a:t>Nakken</a:t>
            </a:r>
            <a:r>
              <a:rPr lang="en-US" dirty="0" smtClean="0"/>
              <a:t>, The Addictive Personality, </a:t>
            </a:r>
            <a:r>
              <a:rPr lang="en-US" dirty="0" err="1" smtClean="0"/>
              <a:t>Hazelden</a:t>
            </a:r>
            <a:r>
              <a:rPr lang="en-US" dirty="0" smtClean="0"/>
              <a:t>)</a:t>
            </a:r>
          </a:p>
          <a:p>
            <a:pPr lvl="1"/>
            <a:r>
              <a:rPr lang="en-US" dirty="0" smtClean="0"/>
              <a:t>Loneliness: social isolation vs. social connection</a:t>
            </a:r>
          </a:p>
          <a:p>
            <a:pPr lvl="1"/>
            <a:r>
              <a:rPr lang="en-US" dirty="0" smtClean="0"/>
              <a:t>The idea of social pain is more than a metaphor.  </a:t>
            </a:r>
            <a:r>
              <a:rPr lang="en-US" dirty="0" err="1" smtClean="0"/>
              <a:t>Cacioppo</a:t>
            </a:r>
            <a:r>
              <a:rPr lang="en-US" dirty="0" smtClean="0"/>
              <a:t> and Patrick in their book, Loneliness, write:</a:t>
            </a:r>
          </a:p>
          <a:p>
            <a:pPr lvl="2"/>
            <a:r>
              <a:rPr lang="en-US" dirty="0" smtClean="0"/>
              <a:t>“</a:t>
            </a:r>
            <a:r>
              <a:rPr lang="en-US" i="1" dirty="0" err="1" smtClean="0"/>
              <a:t>Fmri</a:t>
            </a:r>
            <a:r>
              <a:rPr lang="en-US" dirty="0" smtClean="0"/>
              <a:t> shows us that the emotional region of the brain that is activated when we experience rejection is, in fact, the same region – the dorsal anterior </a:t>
            </a:r>
            <a:r>
              <a:rPr lang="en-US" dirty="0" err="1" smtClean="0"/>
              <a:t>cingulate</a:t>
            </a:r>
            <a:r>
              <a:rPr lang="en-US" dirty="0" smtClean="0"/>
              <a:t> – that registers emotional responses to physical pain.”</a:t>
            </a:r>
          </a:p>
          <a:p>
            <a:pPr lvl="2"/>
            <a:r>
              <a:rPr lang="en-US" dirty="0" smtClean="0"/>
              <a:t>When we are bonded or connected to others in healthy social connections we not only feel the connection but we also feel secure.</a:t>
            </a:r>
          </a:p>
          <a:p>
            <a:pPr lvl="2"/>
            <a:r>
              <a:rPr lang="en-US" dirty="0" smtClean="0"/>
              <a:t>Feelings of isolation can cause declines in executive control and self-regulation and lead to impulsive and selfish behaviors.  The ability to respond actively and purposefully declines, replaced with passivity, negativity, and sometimes even clinical depression.</a:t>
            </a:r>
          </a:p>
          <a:p>
            <a:pPr lvl="2"/>
            <a:r>
              <a:rPr lang="en-US" dirty="0" smtClean="0"/>
              <a:t>Thus, when diminished self-regulation integrate with the need to mask our pain with whatever source of pleasure is readily available, we see the propensity for addictions to develop.</a:t>
            </a:r>
            <a:endParaRPr lang="en-US" dirty="0"/>
          </a:p>
        </p:txBody>
      </p:sp>
      <p:sp>
        <p:nvSpPr>
          <p:cNvPr id="2" name="Title 1"/>
          <p:cNvSpPr>
            <a:spLocks noGrp="1"/>
          </p:cNvSpPr>
          <p:nvPr>
            <p:ph type="title"/>
          </p:nvPr>
        </p:nvSpPr>
        <p:spPr/>
        <p:txBody>
          <a:bodyPr/>
          <a:lstStyle/>
          <a:p>
            <a:r>
              <a:rPr lang="en-US" dirty="0" smtClean="0"/>
              <a:t>Definition of Addiction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1219200"/>
            <a:ext cx="7010400" cy="4093428"/>
          </a:xfrm>
          <a:prstGeom prst="rect">
            <a:avLst/>
          </a:prstGeom>
          <a:noFill/>
        </p:spPr>
        <p:txBody>
          <a:bodyPr wrap="square" rtlCol="0">
            <a:spAutoFit/>
          </a:bodyPr>
          <a:lstStyle/>
          <a:p>
            <a:r>
              <a:rPr lang="en-US" sz="2200" dirty="0" smtClean="0"/>
              <a:t>“The discovery that feelings of social rejection (isolation) and reactions to physical pain share the same hardware begins to suggest why, once loneliness becomes chronic, you cannot escape it merely by “coming out of your shell, “ losing weight, getting a fashion makeover, or meeting Mr. and Mrs. Right.  The pain of loneliness is a deeply disruptive hurt.  The disruption, both physiological and behavioral, can turn an unmet need for connection into a chronic condition, and when it does, changing things for the better requires taking into account the full depth and complexity of the role loneliness plays in our biology….”</a:t>
            </a:r>
          </a:p>
          <a:p>
            <a:r>
              <a:rPr lang="en-US" dirty="0" smtClean="0"/>
              <a:t>(Loneliness, page 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533400" y="1570038"/>
            <a:ext cx="4040188" cy="639762"/>
          </a:xfrm>
        </p:spPr>
        <p:txBody>
          <a:bodyPr>
            <a:normAutofit fontScale="85000" lnSpcReduction="20000"/>
          </a:bodyPr>
          <a:lstStyle/>
          <a:p>
            <a:r>
              <a:rPr lang="en-US" dirty="0" smtClean="0"/>
              <a:t>Love is experienced when our needs are met</a:t>
            </a:r>
            <a:endParaRPr lang="en-US" dirty="0"/>
          </a:p>
        </p:txBody>
      </p:sp>
      <p:sp>
        <p:nvSpPr>
          <p:cNvPr id="19461" name="Content Placeholder 4"/>
          <p:cNvSpPr>
            <a:spLocks noGrp="1"/>
          </p:cNvSpPr>
          <p:nvPr>
            <p:ph sz="half" idx="2"/>
          </p:nvPr>
        </p:nvSpPr>
        <p:spPr>
          <a:xfrm>
            <a:off x="457200" y="2144712"/>
            <a:ext cx="4040188" cy="3951288"/>
          </a:xfrm>
          <a:ln>
            <a:prstDash val="solid"/>
          </a:ln>
        </p:spPr>
        <p:txBody>
          <a:bodyPr/>
          <a:lstStyle/>
          <a:p>
            <a:pPr eaLnBrk="1" hangingPunct="1">
              <a:lnSpc>
                <a:spcPct val="175000"/>
              </a:lnSpc>
            </a:pPr>
            <a:r>
              <a:rPr lang="en-US" dirty="0" smtClean="0">
                <a:ea typeface="ＭＳ Ｐゴシック" pitchFamily="34" charset="-128"/>
              </a:rPr>
              <a:t>Comfort</a:t>
            </a:r>
          </a:p>
          <a:p>
            <a:pPr eaLnBrk="1" hangingPunct="1">
              <a:lnSpc>
                <a:spcPct val="175000"/>
              </a:lnSpc>
            </a:pPr>
            <a:r>
              <a:rPr lang="en-US" dirty="0" smtClean="0">
                <a:ea typeface="ＭＳ Ｐゴシック" pitchFamily="34" charset="-128"/>
              </a:rPr>
              <a:t>Acceptance</a:t>
            </a:r>
          </a:p>
          <a:p>
            <a:pPr eaLnBrk="1" hangingPunct="1">
              <a:lnSpc>
                <a:spcPct val="175000"/>
              </a:lnSpc>
            </a:pPr>
            <a:r>
              <a:rPr lang="en-US" dirty="0" smtClean="0">
                <a:ea typeface="ＭＳ Ｐゴシック" pitchFamily="34" charset="-128"/>
              </a:rPr>
              <a:t>Affection</a:t>
            </a:r>
          </a:p>
          <a:p>
            <a:pPr eaLnBrk="1" hangingPunct="1">
              <a:lnSpc>
                <a:spcPct val="175000"/>
              </a:lnSpc>
            </a:pPr>
            <a:r>
              <a:rPr lang="en-US" dirty="0" smtClean="0">
                <a:ea typeface="ＭＳ Ｐゴシック" pitchFamily="34" charset="-128"/>
              </a:rPr>
              <a:t>Appreciation</a:t>
            </a:r>
          </a:p>
          <a:p>
            <a:pPr eaLnBrk="1" hangingPunct="1">
              <a:lnSpc>
                <a:spcPct val="175000"/>
              </a:lnSpc>
            </a:pPr>
            <a:r>
              <a:rPr lang="en-US" dirty="0" smtClean="0">
                <a:ea typeface="ＭＳ Ｐゴシック" pitchFamily="34" charset="-128"/>
              </a:rPr>
              <a:t>Approval</a:t>
            </a:r>
          </a:p>
          <a:p>
            <a:pPr eaLnBrk="1" hangingPunct="1">
              <a:buFont typeface="Wingdings 3" pitchFamily="18" charset="2"/>
              <a:buNone/>
            </a:pPr>
            <a:endParaRPr lang="en-US" dirty="0" smtClean="0">
              <a:ea typeface="ＭＳ Ｐゴシック" pitchFamily="34" charset="-128"/>
            </a:endParaRPr>
          </a:p>
        </p:txBody>
      </p:sp>
      <p:sp>
        <p:nvSpPr>
          <p:cNvPr id="19462" name="Content Placeholder 6"/>
          <p:cNvSpPr>
            <a:spLocks noGrp="1"/>
          </p:cNvSpPr>
          <p:nvPr>
            <p:ph sz="quarter" idx="4"/>
          </p:nvPr>
        </p:nvSpPr>
        <p:spPr>
          <a:xfrm>
            <a:off x="4645025" y="2144712"/>
            <a:ext cx="4041775" cy="4103688"/>
          </a:xfrm>
          <a:ln>
            <a:prstDash val="solid"/>
          </a:ln>
        </p:spPr>
        <p:txBody>
          <a:bodyPr>
            <a:normAutofit fontScale="92500" lnSpcReduction="10000"/>
          </a:bodyPr>
          <a:lstStyle/>
          <a:p>
            <a:pPr eaLnBrk="1" hangingPunct="1">
              <a:lnSpc>
                <a:spcPct val="175000"/>
              </a:lnSpc>
              <a:spcBef>
                <a:spcPct val="0"/>
              </a:spcBef>
            </a:pPr>
            <a:r>
              <a:rPr lang="en-US" sz="2800" dirty="0" smtClean="0">
                <a:ea typeface="ＭＳ Ｐゴシック" pitchFamily="34" charset="-128"/>
              </a:rPr>
              <a:t>Attention</a:t>
            </a:r>
          </a:p>
          <a:p>
            <a:pPr eaLnBrk="1" hangingPunct="1">
              <a:lnSpc>
                <a:spcPct val="175000"/>
              </a:lnSpc>
              <a:spcBef>
                <a:spcPct val="0"/>
              </a:spcBef>
            </a:pPr>
            <a:r>
              <a:rPr lang="en-US" sz="2800" dirty="0" smtClean="0">
                <a:ea typeface="ＭＳ Ｐゴシック" pitchFamily="34" charset="-128"/>
              </a:rPr>
              <a:t>Respect</a:t>
            </a:r>
          </a:p>
          <a:p>
            <a:pPr eaLnBrk="1" hangingPunct="1">
              <a:lnSpc>
                <a:spcPct val="175000"/>
              </a:lnSpc>
              <a:spcBef>
                <a:spcPct val="0"/>
              </a:spcBef>
            </a:pPr>
            <a:r>
              <a:rPr lang="en-US" sz="2800" dirty="0" smtClean="0">
                <a:ea typeface="ＭＳ Ｐゴシック" pitchFamily="34" charset="-128"/>
              </a:rPr>
              <a:t>Encouragement</a:t>
            </a:r>
          </a:p>
          <a:p>
            <a:pPr eaLnBrk="1" hangingPunct="1">
              <a:lnSpc>
                <a:spcPct val="175000"/>
              </a:lnSpc>
              <a:spcBef>
                <a:spcPct val="0"/>
              </a:spcBef>
            </a:pPr>
            <a:r>
              <a:rPr lang="en-US" sz="2800" dirty="0" smtClean="0">
                <a:ea typeface="ＭＳ Ｐゴシック" pitchFamily="34" charset="-128"/>
              </a:rPr>
              <a:t>Security</a:t>
            </a:r>
          </a:p>
          <a:p>
            <a:pPr eaLnBrk="1" hangingPunct="1">
              <a:lnSpc>
                <a:spcPct val="175000"/>
              </a:lnSpc>
              <a:spcBef>
                <a:spcPct val="0"/>
              </a:spcBef>
            </a:pPr>
            <a:r>
              <a:rPr lang="en-US" sz="2800" dirty="0" smtClean="0">
                <a:ea typeface="ＭＳ Ｐゴシック" pitchFamily="34" charset="-128"/>
              </a:rPr>
              <a:t>Support</a:t>
            </a: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p:txBody>
      </p:sp>
      <p:sp>
        <p:nvSpPr>
          <p:cNvPr id="2" name="Title 1"/>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ea typeface="+mj-ea"/>
                <a:cs typeface="+mj-cs"/>
              </a:rPr>
              <a:t>CA</a:t>
            </a:r>
            <a:r>
              <a:rPr lang="en-US" baseline="30000" dirty="0" smtClean="0">
                <a:ea typeface="+mj-ea"/>
                <a:cs typeface="+mj-cs"/>
              </a:rPr>
              <a:t>5</a:t>
            </a:r>
            <a:r>
              <a:rPr lang="en-US" dirty="0" smtClean="0">
                <a:ea typeface="+mj-ea"/>
                <a:cs typeface="+mj-cs"/>
              </a:rPr>
              <a:t>RESS Your Relationship</a:t>
            </a:r>
            <a:endParaRPr lang="en-US" dirty="0">
              <a:ea typeface="+mj-ea"/>
              <a:cs typeface="+mj-cs"/>
            </a:endParaRPr>
          </a:p>
        </p:txBody>
      </p:sp>
      <p:sp>
        <p:nvSpPr>
          <p:cNvPr id="8" name="Text Placeholder 7"/>
          <p:cNvSpPr>
            <a:spLocks noGrp="1"/>
          </p:cNvSpPr>
          <p:nvPr>
            <p:ph type="body" idx="3"/>
          </p:nvPr>
        </p:nvSpPr>
        <p:spPr>
          <a:xfrm>
            <a:off x="4645025" y="1570038"/>
            <a:ext cx="4041775" cy="639762"/>
          </a:xfrm>
        </p:spPr>
        <p:txBody>
          <a:bodyPr>
            <a:normAutofit fontScale="85000" lnSpcReduction="20000"/>
          </a:bodyPr>
          <a:lstStyle/>
          <a:p>
            <a:r>
              <a:rPr lang="en-US" dirty="0" smtClean="0"/>
              <a:t>Needs met, feel loved.  Needs unmet, feel unloved.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scene3d>
              <a:camera prst="orthographicFront"/>
              <a:lightRig rig="soft" dir="t"/>
            </a:scene3d>
            <a:sp3d prstMaterial="softEdge">
              <a:bevelT w="25400" h="25400"/>
            </a:sp3d>
          </a:bodyPr>
          <a:lstStyle/>
          <a:p>
            <a:pPr algn="ctr" eaLnBrk="1" fontAlgn="auto" hangingPunct="1">
              <a:spcAft>
                <a:spcPts val="0"/>
              </a:spcAft>
              <a:defRPr/>
            </a:pPr>
            <a:r>
              <a:rPr lang="en-US" b="1" dirty="0" smtClean="0">
                <a:ea typeface="+mj-ea"/>
                <a:cs typeface="+mj-cs"/>
              </a:rPr>
              <a:t>Understanding Fallen and Needy</a:t>
            </a:r>
            <a:endParaRPr lang="en-US" b="1" dirty="0">
              <a:ea typeface="+mj-ea"/>
              <a:cs typeface="+mj-cs"/>
            </a:endParaRPr>
          </a:p>
        </p:txBody>
      </p:sp>
      <p:pic>
        <p:nvPicPr>
          <p:cNvPr id="4" name="Picture 3" descr="Fallen vs Needy.png"/>
          <p:cNvPicPr>
            <a:picLocks noChangeAspect="1"/>
          </p:cNvPicPr>
          <p:nvPr/>
        </p:nvPicPr>
        <p:blipFill>
          <a:blip r:embed="rId2" cstate="print"/>
          <a:stretch>
            <a:fillRect/>
          </a:stretch>
        </p:blipFill>
        <p:spPr>
          <a:xfrm>
            <a:off x="1036298" y="1600200"/>
            <a:ext cx="6671589" cy="450765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Relationship Roadmap</a:t>
            </a:r>
          </a:p>
        </p:txBody>
      </p:sp>
      <p:sp>
        <p:nvSpPr>
          <p:cNvPr id="3075" name="AutoShape 3"/>
          <p:cNvSpPr>
            <a:spLocks noChangeAspect="1" noChangeArrowheads="1" noTextEdit="1"/>
          </p:cNvSpPr>
          <p:nvPr/>
        </p:nvSpPr>
        <p:spPr bwMode="auto">
          <a:xfrm>
            <a:off x="838200" y="1489075"/>
            <a:ext cx="7391400" cy="4378325"/>
          </a:xfrm>
          <a:prstGeom prst="rect">
            <a:avLst/>
          </a:prstGeom>
          <a:noFill/>
          <a:ln w="9525">
            <a:noFill/>
            <a:miter lim="800000"/>
            <a:headEnd/>
            <a:tailEnd/>
          </a:ln>
        </p:spPr>
        <p:txBody>
          <a:bodyPr/>
          <a:lstStyle/>
          <a:p>
            <a:endParaRPr lang="en-US"/>
          </a:p>
        </p:txBody>
      </p:sp>
      <p:sp>
        <p:nvSpPr>
          <p:cNvPr id="3076" name="Rectangle 4"/>
          <p:cNvSpPr>
            <a:spLocks noChangeArrowheads="1"/>
          </p:cNvSpPr>
          <p:nvPr/>
        </p:nvSpPr>
        <p:spPr bwMode="auto">
          <a:xfrm>
            <a:off x="838200" y="5865813"/>
            <a:ext cx="50800" cy="24447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a:latin typeface="Tahoma" pitchFamily="34" charset="0"/>
            </a:endParaRPr>
          </a:p>
        </p:txBody>
      </p:sp>
      <p:grpSp>
        <p:nvGrpSpPr>
          <p:cNvPr id="2" name="Group 5"/>
          <p:cNvGrpSpPr>
            <a:grpSpLocks/>
          </p:cNvGrpSpPr>
          <p:nvPr/>
        </p:nvGrpSpPr>
        <p:grpSpPr bwMode="auto">
          <a:xfrm>
            <a:off x="914400" y="1495425"/>
            <a:ext cx="7100888" cy="4356100"/>
            <a:chOff x="532" y="942"/>
            <a:chExt cx="4473" cy="2744"/>
          </a:xfrm>
        </p:grpSpPr>
        <p:sp>
          <p:nvSpPr>
            <p:cNvPr id="3079" name="Rectangle 6"/>
            <p:cNvSpPr>
              <a:spLocks noChangeArrowheads="1"/>
            </p:cNvSpPr>
            <p:nvPr/>
          </p:nvSpPr>
          <p:spPr bwMode="auto">
            <a:xfrm>
              <a:off x="4302" y="1433"/>
              <a:ext cx="453"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DIS-EASE</a:t>
              </a:r>
              <a:endParaRPr lang="en-US">
                <a:latin typeface="Tahoma" pitchFamily="34" charset="0"/>
              </a:endParaRPr>
            </a:p>
          </p:txBody>
        </p:sp>
        <p:sp>
          <p:nvSpPr>
            <p:cNvPr id="3080" name="Rectangle 7"/>
            <p:cNvSpPr>
              <a:spLocks noChangeArrowheads="1"/>
            </p:cNvSpPr>
            <p:nvPr/>
          </p:nvSpPr>
          <p:spPr bwMode="auto">
            <a:xfrm>
              <a:off x="4302" y="1567"/>
              <a:ext cx="480"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DISTRESS</a:t>
              </a:r>
              <a:endParaRPr lang="en-US">
                <a:latin typeface="Tahoma" pitchFamily="34" charset="0"/>
              </a:endParaRPr>
            </a:p>
          </p:txBody>
        </p:sp>
        <p:sp>
          <p:nvSpPr>
            <p:cNvPr id="3081" name="Rectangle 8"/>
            <p:cNvSpPr>
              <a:spLocks noChangeArrowheads="1"/>
            </p:cNvSpPr>
            <p:nvPr/>
          </p:nvSpPr>
          <p:spPr bwMode="auto">
            <a:xfrm>
              <a:off x="4302" y="1699"/>
              <a:ext cx="480"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DISTRUST</a:t>
              </a:r>
              <a:endParaRPr lang="en-US">
                <a:latin typeface="Tahoma" pitchFamily="34" charset="0"/>
              </a:endParaRPr>
            </a:p>
          </p:txBody>
        </p:sp>
        <p:sp>
          <p:nvSpPr>
            <p:cNvPr id="3082" name="Rectangle 9"/>
            <p:cNvSpPr>
              <a:spLocks noChangeArrowheads="1"/>
            </p:cNvSpPr>
            <p:nvPr/>
          </p:nvSpPr>
          <p:spPr bwMode="auto">
            <a:xfrm>
              <a:off x="4302" y="2097"/>
              <a:ext cx="229"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PAIN</a:t>
              </a:r>
              <a:endParaRPr lang="en-US">
                <a:latin typeface="Tahoma" pitchFamily="34" charset="0"/>
              </a:endParaRPr>
            </a:p>
          </p:txBody>
        </p:sp>
        <p:sp>
          <p:nvSpPr>
            <p:cNvPr id="3083" name="Rectangle 10"/>
            <p:cNvSpPr>
              <a:spLocks noChangeArrowheads="1"/>
            </p:cNvSpPr>
            <p:nvPr/>
          </p:nvSpPr>
          <p:spPr bwMode="auto">
            <a:xfrm>
              <a:off x="4302" y="2229"/>
              <a:ext cx="415"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DANGER</a:t>
              </a:r>
              <a:endParaRPr lang="en-US">
                <a:latin typeface="Tahoma" pitchFamily="34" charset="0"/>
              </a:endParaRPr>
            </a:p>
          </p:txBody>
        </p:sp>
        <p:sp>
          <p:nvSpPr>
            <p:cNvPr id="3084" name="Rectangle 11"/>
            <p:cNvSpPr>
              <a:spLocks noChangeArrowheads="1"/>
            </p:cNvSpPr>
            <p:nvPr/>
          </p:nvSpPr>
          <p:spPr bwMode="auto">
            <a:xfrm>
              <a:off x="4302" y="2374"/>
              <a:ext cx="634"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FEAR/ANGER</a:t>
              </a:r>
              <a:endParaRPr lang="en-US">
                <a:latin typeface="Tahoma" pitchFamily="34" charset="0"/>
              </a:endParaRPr>
            </a:p>
          </p:txBody>
        </p:sp>
        <p:sp>
          <p:nvSpPr>
            <p:cNvPr id="3085" name="Rectangle 12"/>
            <p:cNvSpPr>
              <a:spLocks noChangeArrowheads="1"/>
            </p:cNvSpPr>
            <p:nvPr/>
          </p:nvSpPr>
          <p:spPr bwMode="auto">
            <a:xfrm>
              <a:off x="4096" y="1920"/>
              <a:ext cx="811" cy="134"/>
            </a:xfrm>
            <a:prstGeom prst="rect">
              <a:avLst/>
            </a:prstGeom>
            <a:noFill/>
            <a:ln w="9525">
              <a:noFill/>
              <a:miter lim="800000"/>
              <a:headEnd/>
              <a:tailEnd/>
            </a:ln>
          </p:spPr>
          <p:txBody>
            <a:bodyPr wrap="none" lIns="0" tIns="0" rIns="0" bIns="0">
              <a:spAutoFit/>
            </a:bodyPr>
            <a:lstStyle/>
            <a:p>
              <a:pPr eaLnBrk="0" hangingPunct="0"/>
              <a:r>
                <a:rPr lang="en-US" sz="1400" b="1">
                  <a:solidFill>
                    <a:srgbClr val="FF0000"/>
                  </a:solidFill>
                </a:rPr>
                <a:t>UNHAPPINESS</a:t>
              </a:r>
              <a:endParaRPr lang="en-US">
                <a:solidFill>
                  <a:srgbClr val="FF0000"/>
                </a:solidFill>
                <a:latin typeface="Tahoma" pitchFamily="34" charset="0"/>
              </a:endParaRPr>
            </a:p>
          </p:txBody>
        </p:sp>
        <p:sp>
          <p:nvSpPr>
            <p:cNvPr id="3086" name="Rectangle 13"/>
            <p:cNvSpPr>
              <a:spLocks noChangeArrowheads="1"/>
            </p:cNvSpPr>
            <p:nvPr/>
          </p:nvSpPr>
          <p:spPr bwMode="auto">
            <a:xfrm>
              <a:off x="3994" y="1871"/>
              <a:ext cx="1011" cy="201"/>
            </a:xfrm>
            <a:prstGeom prst="rect">
              <a:avLst/>
            </a:prstGeom>
            <a:noFill/>
            <a:ln w="11113">
              <a:solidFill>
                <a:srgbClr val="000000"/>
              </a:solidFill>
              <a:miter lim="800000"/>
              <a:headEnd/>
              <a:tailEnd/>
            </a:ln>
          </p:spPr>
          <p:txBody>
            <a:bodyPr/>
            <a:lstStyle/>
            <a:p>
              <a:endParaRPr lang="en-US"/>
            </a:p>
          </p:txBody>
        </p:sp>
        <p:sp>
          <p:nvSpPr>
            <p:cNvPr id="3087" name="Rectangle 14"/>
            <p:cNvSpPr>
              <a:spLocks noChangeArrowheads="1"/>
            </p:cNvSpPr>
            <p:nvPr/>
          </p:nvSpPr>
          <p:spPr bwMode="auto">
            <a:xfrm>
              <a:off x="2325" y="1343"/>
              <a:ext cx="1058" cy="269"/>
            </a:xfrm>
            <a:prstGeom prst="rect">
              <a:avLst/>
            </a:prstGeom>
            <a:noFill/>
            <a:ln w="9525">
              <a:noFill/>
              <a:miter lim="800000"/>
              <a:headEnd/>
              <a:tailEnd/>
            </a:ln>
          </p:spPr>
          <p:txBody>
            <a:bodyPr wrap="none" lIns="0" tIns="0" rIns="0" bIns="0">
              <a:spAutoFit/>
            </a:bodyPr>
            <a:lstStyle/>
            <a:p>
              <a:pPr eaLnBrk="0" hangingPunct="0"/>
              <a:r>
                <a:rPr lang="en-US" sz="2800" b="1">
                  <a:solidFill>
                    <a:schemeClr val="bg1"/>
                  </a:solidFill>
                  <a:latin typeface="Humanst521 Cn BT"/>
                </a:rPr>
                <a:t>BONDING</a:t>
              </a:r>
              <a:endParaRPr lang="en-US">
                <a:solidFill>
                  <a:schemeClr val="bg1"/>
                </a:solidFill>
                <a:latin typeface="Tahoma" pitchFamily="34" charset="0"/>
              </a:endParaRPr>
            </a:p>
          </p:txBody>
        </p:sp>
        <p:sp>
          <p:nvSpPr>
            <p:cNvPr id="3088" name="Rectangle 15"/>
            <p:cNvSpPr>
              <a:spLocks noChangeArrowheads="1"/>
            </p:cNvSpPr>
            <p:nvPr/>
          </p:nvSpPr>
          <p:spPr bwMode="auto">
            <a:xfrm>
              <a:off x="1139" y="1409"/>
              <a:ext cx="261"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EASE</a:t>
              </a:r>
              <a:endParaRPr lang="en-US">
                <a:latin typeface="Tahoma" pitchFamily="34" charset="0"/>
              </a:endParaRPr>
            </a:p>
          </p:txBody>
        </p:sp>
        <p:sp>
          <p:nvSpPr>
            <p:cNvPr id="3089" name="Rectangle 16"/>
            <p:cNvSpPr>
              <a:spLocks noChangeArrowheads="1"/>
            </p:cNvSpPr>
            <p:nvPr/>
          </p:nvSpPr>
          <p:spPr bwMode="auto">
            <a:xfrm>
              <a:off x="897" y="1541"/>
              <a:ext cx="549"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EU-STRESS</a:t>
              </a:r>
              <a:endParaRPr lang="en-US">
                <a:latin typeface="Tahoma" pitchFamily="34" charset="0"/>
              </a:endParaRPr>
            </a:p>
          </p:txBody>
        </p:sp>
        <p:sp>
          <p:nvSpPr>
            <p:cNvPr id="3090" name="Rectangle 17"/>
            <p:cNvSpPr>
              <a:spLocks noChangeArrowheads="1"/>
            </p:cNvSpPr>
            <p:nvPr/>
          </p:nvSpPr>
          <p:spPr bwMode="auto">
            <a:xfrm>
              <a:off x="1084" y="1675"/>
              <a:ext cx="320"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TRUST</a:t>
              </a:r>
              <a:endParaRPr lang="en-US">
                <a:latin typeface="Tahoma" pitchFamily="34" charset="0"/>
              </a:endParaRPr>
            </a:p>
          </p:txBody>
        </p:sp>
        <p:sp>
          <p:nvSpPr>
            <p:cNvPr id="3091" name="Rectangle 18"/>
            <p:cNvSpPr>
              <a:spLocks noChangeArrowheads="1"/>
            </p:cNvSpPr>
            <p:nvPr/>
          </p:nvSpPr>
          <p:spPr bwMode="auto">
            <a:xfrm>
              <a:off x="915" y="2073"/>
              <a:ext cx="522"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PLEASURE</a:t>
              </a:r>
              <a:endParaRPr lang="en-US">
                <a:latin typeface="Tahoma" pitchFamily="34" charset="0"/>
              </a:endParaRPr>
            </a:p>
          </p:txBody>
        </p:sp>
        <p:sp>
          <p:nvSpPr>
            <p:cNvPr id="3092" name="Rectangle 19"/>
            <p:cNvSpPr>
              <a:spLocks noChangeArrowheads="1"/>
            </p:cNvSpPr>
            <p:nvPr/>
          </p:nvSpPr>
          <p:spPr bwMode="auto">
            <a:xfrm>
              <a:off x="1043" y="2205"/>
              <a:ext cx="357"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DESIRE</a:t>
              </a:r>
              <a:endParaRPr lang="en-US">
                <a:latin typeface="Tahoma" pitchFamily="34" charset="0"/>
              </a:endParaRPr>
            </a:p>
          </p:txBody>
        </p:sp>
        <p:sp>
          <p:nvSpPr>
            <p:cNvPr id="3093" name="Rectangle 20"/>
            <p:cNvSpPr>
              <a:spLocks noChangeArrowheads="1"/>
            </p:cNvSpPr>
            <p:nvPr/>
          </p:nvSpPr>
          <p:spPr bwMode="auto">
            <a:xfrm>
              <a:off x="1130" y="2338"/>
              <a:ext cx="262"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latin typeface="Humanst521 Cn BT"/>
                </a:rPr>
                <a:t>LOVE</a:t>
              </a:r>
              <a:endParaRPr lang="en-US">
                <a:latin typeface="Tahoma" pitchFamily="34" charset="0"/>
              </a:endParaRPr>
            </a:p>
          </p:txBody>
        </p:sp>
        <p:sp>
          <p:nvSpPr>
            <p:cNvPr id="3094" name="Rectangle 21"/>
            <p:cNvSpPr>
              <a:spLocks noChangeArrowheads="1"/>
            </p:cNvSpPr>
            <p:nvPr/>
          </p:nvSpPr>
          <p:spPr bwMode="auto">
            <a:xfrm>
              <a:off x="620" y="1869"/>
              <a:ext cx="649" cy="134"/>
            </a:xfrm>
            <a:prstGeom prst="rect">
              <a:avLst/>
            </a:prstGeom>
            <a:noFill/>
            <a:ln w="9525">
              <a:noFill/>
              <a:miter lim="800000"/>
              <a:headEnd/>
              <a:tailEnd/>
            </a:ln>
          </p:spPr>
          <p:txBody>
            <a:bodyPr wrap="none" lIns="0" tIns="0" rIns="0" bIns="0">
              <a:spAutoFit/>
            </a:bodyPr>
            <a:lstStyle/>
            <a:p>
              <a:pPr eaLnBrk="0" hangingPunct="0"/>
              <a:r>
                <a:rPr lang="en-US" sz="1400" b="1">
                  <a:solidFill>
                    <a:srgbClr val="00CC00"/>
                  </a:solidFill>
                </a:rPr>
                <a:t>HAPPINESS</a:t>
              </a:r>
              <a:endParaRPr lang="en-US">
                <a:solidFill>
                  <a:srgbClr val="00CC00"/>
                </a:solidFill>
                <a:latin typeface="Tahoma" pitchFamily="34" charset="0"/>
              </a:endParaRPr>
            </a:p>
          </p:txBody>
        </p:sp>
        <p:sp>
          <p:nvSpPr>
            <p:cNvPr id="3095" name="Rectangle 22"/>
            <p:cNvSpPr>
              <a:spLocks noChangeArrowheads="1"/>
            </p:cNvSpPr>
            <p:nvPr/>
          </p:nvSpPr>
          <p:spPr bwMode="auto">
            <a:xfrm>
              <a:off x="532" y="1832"/>
              <a:ext cx="873" cy="192"/>
            </a:xfrm>
            <a:prstGeom prst="rect">
              <a:avLst/>
            </a:prstGeom>
            <a:noFill/>
            <a:ln w="11113">
              <a:solidFill>
                <a:srgbClr val="000000"/>
              </a:solidFill>
              <a:miter lim="800000"/>
              <a:headEnd/>
              <a:tailEnd/>
            </a:ln>
          </p:spPr>
          <p:txBody>
            <a:bodyPr/>
            <a:lstStyle/>
            <a:p>
              <a:endParaRPr lang="en-US"/>
            </a:p>
          </p:txBody>
        </p:sp>
        <p:sp>
          <p:nvSpPr>
            <p:cNvPr id="3096" name="Freeform 23"/>
            <p:cNvSpPr>
              <a:spLocks/>
            </p:cNvSpPr>
            <p:nvPr/>
          </p:nvSpPr>
          <p:spPr bwMode="auto">
            <a:xfrm>
              <a:off x="1573" y="1679"/>
              <a:ext cx="2196" cy="677"/>
            </a:xfrm>
            <a:custGeom>
              <a:avLst/>
              <a:gdLst>
                <a:gd name="T0" fmla="*/ 1035 w 4392"/>
                <a:gd name="T1" fmla="*/ 378 h 1353"/>
                <a:gd name="T2" fmla="*/ 580 w 4392"/>
                <a:gd name="T3" fmla="*/ 677 h 1353"/>
                <a:gd name="T4" fmla="*/ 0 w 4392"/>
                <a:gd name="T5" fmla="*/ 398 h 1353"/>
                <a:gd name="T6" fmla="*/ 271 w 4392"/>
                <a:gd name="T7" fmla="*/ 392 h 1353"/>
                <a:gd name="T8" fmla="*/ 362 w 4392"/>
                <a:gd name="T9" fmla="*/ 261 h 1353"/>
                <a:gd name="T10" fmla="*/ 429 w 4392"/>
                <a:gd name="T11" fmla="*/ 204 h 1353"/>
                <a:gd name="T12" fmla="*/ 505 w 4392"/>
                <a:gd name="T13" fmla="*/ 149 h 1353"/>
                <a:gd name="T14" fmla="*/ 583 w 4392"/>
                <a:gd name="T15" fmla="*/ 108 h 1353"/>
                <a:gd name="T16" fmla="*/ 669 w 4392"/>
                <a:gd name="T17" fmla="*/ 70 h 1353"/>
                <a:gd name="T18" fmla="*/ 794 w 4392"/>
                <a:gd name="T19" fmla="*/ 38 h 1353"/>
                <a:gd name="T20" fmla="*/ 927 w 4392"/>
                <a:gd name="T21" fmla="*/ 13 h 1353"/>
                <a:gd name="T22" fmla="*/ 1062 w 4392"/>
                <a:gd name="T23" fmla="*/ 4 h 1353"/>
                <a:gd name="T24" fmla="*/ 1138 w 4392"/>
                <a:gd name="T25" fmla="*/ 1 h 1353"/>
                <a:gd name="T26" fmla="*/ 1173 w 4392"/>
                <a:gd name="T27" fmla="*/ 1 h 1353"/>
                <a:gd name="T28" fmla="*/ 1188 w 4392"/>
                <a:gd name="T29" fmla="*/ 1 h 1353"/>
                <a:gd name="T30" fmla="*/ 1204 w 4392"/>
                <a:gd name="T31" fmla="*/ 0 h 1353"/>
                <a:gd name="T32" fmla="*/ 1347 w 4392"/>
                <a:gd name="T33" fmla="*/ 9 h 1353"/>
                <a:gd name="T34" fmla="*/ 1488 w 4392"/>
                <a:gd name="T35" fmla="*/ 28 h 1353"/>
                <a:gd name="T36" fmla="*/ 1649 w 4392"/>
                <a:gd name="T37" fmla="*/ 70 h 1353"/>
                <a:gd name="T38" fmla="*/ 1814 w 4392"/>
                <a:gd name="T39" fmla="*/ 137 h 1353"/>
                <a:gd name="T40" fmla="*/ 1914 w 4392"/>
                <a:gd name="T41" fmla="*/ 206 h 1353"/>
                <a:gd name="T42" fmla="*/ 2004 w 4392"/>
                <a:gd name="T43" fmla="*/ 277 h 1353"/>
                <a:gd name="T44" fmla="*/ 2051 w 4392"/>
                <a:gd name="T45" fmla="*/ 347 h 1353"/>
                <a:gd name="T46" fmla="*/ 2115 w 4392"/>
                <a:gd name="T47" fmla="*/ 472 h 1353"/>
                <a:gd name="T48" fmla="*/ 2196 w 4392"/>
                <a:gd name="T49" fmla="*/ 644 h 1353"/>
                <a:gd name="T50" fmla="*/ 1696 w 4392"/>
                <a:gd name="T51" fmla="*/ 657 h 1353"/>
                <a:gd name="T52" fmla="*/ 1680 w 4392"/>
                <a:gd name="T53" fmla="*/ 567 h 1353"/>
                <a:gd name="T54" fmla="*/ 1653 w 4392"/>
                <a:gd name="T55" fmla="*/ 457 h 1353"/>
                <a:gd name="T56" fmla="*/ 1622 w 4392"/>
                <a:gd name="T57" fmla="*/ 400 h 1353"/>
                <a:gd name="T58" fmla="*/ 1581 w 4392"/>
                <a:gd name="T59" fmla="*/ 345 h 1353"/>
                <a:gd name="T60" fmla="*/ 1526 w 4392"/>
                <a:gd name="T61" fmla="*/ 295 h 1353"/>
                <a:gd name="T62" fmla="*/ 1460 w 4392"/>
                <a:gd name="T63" fmla="*/ 248 h 1353"/>
                <a:gd name="T64" fmla="*/ 1394 w 4392"/>
                <a:gd name="T65" fmla="*/ 219 h 1353"/>
                <a:gd name="T66" fmla="*/ 1316 w 4392"/>
                <a:gd name="T67" fmla="*/ 194 h 1353"/>
                <a:gd name="T68" fmla="*/ 1138 w 4392"/>
                <a:gd name="T69" fmla="*/ 177 h 1353"/>
                <a:gd name="T70" fmla="*/ 1118 w 4392"/>
                <a:gd name="T71" fmla="*/ 177 h 1353"/>
                <a:gd name="T72" fmla="*/ 1108 w 4392"/>
                <a:gd name="T73" fmla="*/ 177 h 1353"/>
                <a:gd name="T74" fmla="*/ 1098 w 4392"/>
                <a:gd name="T75" fmla="*/ 177 h 1353"/>
                <a:gd name="T76" fmla="*/ 1055 w 4392"/>
                <a:gd name="T77" fmla="*/ 182 h 1353"/>
                <a:gd name="T78" fmla="*/ 980 w 4392"/>
                <a:gd name="T79" fmla="*/ 198 h 1353"/>
                <a:gd name="T80" fmla="*/ 906 w 4392"/>
                <a:gd name="T81" fmla="*/ 227 h 1353"/>
                <a:gd name="T82" fmla="*/ 851 w 4392"/>
                <a:gd name="T83" fmla="*/ 265 h 1353"/>
                <a:gd name="T84" fmla="*/ 828 w 4392"/>
                <a:gd name="T85" fmla="*/ 289 h 1353"/>
                <a:gd name="T86" fmla="*/ 803 w 4392"/>
                <a:gd name="T87" fmla="*/ 323 h 1353"/>
                <a:gd name="T88" fmla="*/ 772 w 4392"/>
                <a:gd name="T89" fmla="*/ 382 h 1353"/>
                <a:gd name="T90" fmla="*/ 1035 w 4392"/>
                <a:gd name="T91" fmla="*/ 378 h 135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92"/>
                <a:gd name="T139" fmla="*/ 0 h 1353"/>
                <a:gd name="T140" fmla="*/ 4392 w 4392"/>
                <a:gd name="T141" fmla="*/ 1353 h 135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92" h="1353">
                  <a:moveTo>
                    <a:pt x="2070" y="755"/>
                  </a:moveTo>
                  <a:lnTo>
                    <a:pt x="1161" y="1353"/>
                  </a:lnTo>
                  <a:lnTo>
                    <a:pt x="0" y="795"/>
                  </a:lnTo>
                  <a:lnTo>
                    <a:pt x="541" y="783"/>
                  </a:lnTo>
                  <a:lnTo>
                    <a:pt x="724" y="521"/>
                  </a:lnTo>
                  <a:lnTo>
                    <a:pt x="858" y="407"/>
                  </a:lnTo>
                  <a:lnTo>
                    <a:pt x="1010" y="298"/>
                  </a:lnTo>
                  <a:lnTo>
                    <a:pt x="1166" y="216"/>
                  </a:lnTo>
                  <a:lnTo>
                    <a:pt x="1339" y="139"/>
                  </a:lnTo>
                  <a:lnTo>
                    <a:pt x="1588" y="75"/>
                  </a:lnTo>
                  <a:lnTo>
                    <a:pt x="1854" y="26"/>
                  </a:lnTo>
                  <a:lnTo>
                    <a:pt x="2124" y="7"/>
                  </a:lnTo>
                  <a:lnTo>
                    <a:pt x="2276" y="2"/>
                  </a:lnTo>
                  <a:lnTo>
                    <a:pt x="2346" y="1"/>
                  </a:lnTo>
                  <a:lnTo>
                    <a:pt x="2377" y="1"/>
                  </a:lnTo>
                  <a:lnTo>
                    <a:pt x="2408" y="0"/>
                  </a:lnTo>
                  <a:lnTo>
                    <a:pt x="2695" y="17"/>
                  </a:lnTo>
                  <a:lnTo>
                    <a:pt x="2976" y="55"/>
                  </a:lnTo>
                  <a:lnTo>
                    <a:pt x="3299" y="139"/>
                  </a:lnTo>
                  <a:lnTo>
                    <a:pt x="3628" y="274"/>
                  </a:lnTo>
                  <a:lnTo>
                    <a:pt x="3828" y="411"/>
                  </a:lnTo>
                  <a:lnTo>
                    <a:pt x="4008" y="554"/>
                  </a:lnTo>
                  <a:lnTo>
                    <a:pt x="4101" y="694"/>
                  </a:lnTo>
                  <a:lnTo>
                    <a:pt x="4230" y="944"/>
                  </a:lnTo>
                  <a:lnTo>
                    <a:pt x="4392" y="1288"/>
                  </a:lnTo>
                  <a:lnTo>
                    <a:pt x="3392" y="1313"/>
                  </a:lnTo>
                  <a:lnTo>
                    <a:pt x="3361" y="1133"/>
                  </a:lnTo>
                  <a:lnTo>
                    <a:pt x="3306" y="914"/>
                  </a:lnTo>
                  <a:lnTo>
                    <a:pt x="3244" y="799"/>
                  </a:lnTo>
                  <a:lnTo>
                    <a:pt x="3162" y="689"/>
                  </a:lnTo>
                  <a:lnTo>
                    <a:pt x="3052" y="590"/>
                  </a:lnTo>
                  <a:lnTo>
                    <a:pt x="2920" y="495"/>
                  </a:lnTo>
                  <a:lnTo>
                    <a:pt x="2788" y="437"/>
                  </a:lnTo>
                  <a:lnTo>
                    <a:pt x="2632" y="388"/>
                  </a:lnTo>
                  <a:lnTo>
                    <a:pt x="2276" y="353"/>
                  </a:lnTo>
                  <a:lnTo>
                    <a:pt x="2237" y="353"/>
                  </a:lnTo>
                  <a:lnTo>
                    <a:pt x="2217" y="353"/>
                  </a:lnTo>
                  <a:lnTo>
                    <a:pt x="2195" y="354"/>
                  </a:lnTo>
                  <a:lnTo>
                    <a:pt x="2110" y="363"/>
                  </a:lnTo>
                  <a:lnTo>
                    <a:pt x="1960" y="395"/>
                  </a:lnTo>
                  <a:lnTo>
                    <a:pt x="1813" y="454"/>
                  </a:lnTo>
                  <a:lnTo>
                    <a:pt x="1702" y="530"/>
                  </a:lnTo>
                  <a:lnTo>
                    <a:pt x="1656" y="578"/>
                  </a:lnTo>
                  <a:lnTo>
                    <a:pt x="1607" y="646"/>
                  </a:lnTo>
                  <a:lnTo>
                    <a:pt x="1545" y="764"/>
                  </a:lnTo>
                  <a:lnTo>
                    <a:pt x="2070" y="755"/>
                  </a:lnTo>
                  <a:close/>
                </a:path>
              </a:pathLst>
            </a:custGeom>
            <a:noFill/>
            <a:ln w="33338">
              <a:solidFill>
                <a:srgbClr val="000000"/>
              </a:solidFill>
              <a:round/>
              <a:headEnd/>
              <a:tailEnd/>
            </a:ln>
          </p:spPr>
          <p:txBody>
            <a:bodyPr/>
            <a:lstStyle/>
            <a:p>
              <a:endParaRPr lang="en-US"/>
            </a:p>
          </p:txBody>
        </p:sp>
        <p:sp>
          <p:nvSpPr>
            <p:cNvPr id="3097" name="Rectangle 24"/>
            <p:cNvSpPr>
              <a:spLocks noChangeArrowheads="1"/>
            </p:cNvSpPr>
            <p:nvPr/>
          </p:nvSpPr>
          <p:spPr bwMode="auto">
            <a:xfrm>
              <a:off x="3144" y="2378"/>
              <a:ext cx="711" cy="115"/>
            </a:xfrm>
            <a:prstGeom prst="rect">
              <a:avLst/>
            </a:prstGeom>
            <a:noFill/>
            <a:ln w="9525">
              <a:noFill/>
              <a:miter lim="800000"/>
              <a:headEnd/>
              <a:tailEnd/>
            </a:ln>
          </p:spPr>
          <p:txBody>
            <a:bodyPr wrap="none" lIns="0" tIns="0" rIns="0" bIns="0">
              <a:spAutoFit/>
            </a:bodyPr>
            <a:lstStyle/>
            <a:p>
              <a:pPr eaLnBrk="0" hangingPunct="0"/>
              <a:r>
                <a:rPr lang="en-US" sz="1200" b="1">
                  <a:solidFill>
                    <a:srgbClr val="FF0000"/>
                  </a:solidFill>
                </a:rPr>
                <a:t>SYMPTOMS</a:t>
              </a:r>
              <a:r>
                <a:rPr lang="en-US" sz="1200" b="1">
                  <a:solidFill>
                    <a:srgbClr val="000000"/>
                  </a:solidFill>
                </a:rPr>
                <a:t> </a:t>
              </a:r>
              <a:r>
                <a:rPr lang="en-US" sz="1200" b="1">
                  <a:solidFill>
                    <a:srgbClr val="FF0000"/>
                  </a:solidFill>
                </a:rPr>
                <a:t>OF</a:t>
              </a:r>
              <a:endParaRPr lang="en-US" b="1">
                <a:solidFill>
                  <a:srgbClr val="FF0000"/>
                </a:solidFill>
                <a:latin typeface="Tahoma" pitchFamily="34" charset="0"/>
              </a:endParaRPr>
            </a:p>
          </p:txBody>
        </p:sp>
        <p:sp>
          <p:nvSpPr>
            <p:cNvPr id="3098" name="Rectangle 25"/>
            <p:cNvSpPr>
              <a:spLocks noChangeArrowheads="1"/>
            </p:cNvSpPr>
            <p:nvPr/>
          </p:nvSpPr>
          <p:spPr bwMode="auto">
            <a:xfrm>
              <a:off x="3144" y="2492"/>
              <a:ext cx="719"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0000"/>
                  </a:solidFill>
                </a:rPr>
                <a:t> </a:t>
              </a:r>
              <a:r>
                <a:rPr lang="en-US" sz="1200" b="1">
                  <a:solidFill>
                    <a:srgbClr val="FF0000"/>
                  </a:solidFill>
                </a:rPr>
                <a:t>UNHAPPINESS</a:t>
              </a:r>
              <a:endParaRPr lang="en-US" b="1">
                <a:solidFill>
                  <a:srgbClr val="FF0000"/>
                </a:solidFill>
                <a:latin typeface="Tahoma" pitchFamily="34" charset="0"/>
              </a:endParaRPr>
            </a:p>
          </p:txBody>
        </p:sp>
        <p:sp>
          <p:nvSpPr>
            <p:cNvPr id="3099" name="Freeform 26"/>
            <p:cNvSpPr>
              <a:spLocks/>
            </p:cNvSpPr>
            <p:nvPr/>
          </p:nvSpPr>
          <p:spPr bwMode="auto">
            <a:xfrm>
              <a:off x="2933" y="2374"/>
              <a:ext cx="1231" cy="243"/>
            </a:xfrm>
            <a:custGeom>
              <a:avLst/>
              <a:gdLst>
                <a:gd name="T0" fmla="*/ 0 w 2460"/>
                <a:gd name="T1" fmla="*/ 243 h 487"/>
                <a:gd name="T2" fmla="*/ 1231 w 2460"/>
                <a:gd name="T3" fmla="*/ 243 h 487"/>
                <a:gd name="T4" fmla="*/ 1231 w 2460"/>
                <a:gd name="T5" fmla="*/ 0 h 487"/>
                <a:gd name="T6" fmla="*/ 0 w 2460"/>
                <a:gd name="T7" fmla="*/ 0 h 487"/>
                <a:gd name="T8" fmla="*/ 0 60000 65536"/>
                <a:gd name="T9" fmla="*/ 0 60000 65536"/>
                <a:gd name="T10" fmla="*/ 0 60000 65536"/>
                <a:gd name="T11" fmla="*/ 0 60000 65536"/>
                <a:gd name="T12" fmla="*/ 0 w 2460"/>
                <a:gd name="T13" fmla="*/ 0 h 487"/>
                <a:gd name="T14" fmla="*/ 2460 w 2460"/>
                <a:gd name="T15" fmla="*/ 487 h 487"/>
              </a:gdLst>
              <a:ahLst/>
              <a:cxnLst>
                <a:cxn ang="T8">
                  <a:pos x="T0" y="T1"/>
                </a:cxn>
                <a:cxn ang="T9">
                  <a:pos x="T2" y="T3"/>
                </a:cxn>
                <a:cxn ang="T10">
                  <a:pos x="T4" y="T5"/>
                </a:cxn>
                <a:cxn ang="T11">
                  <a:pos x="T6" y="T7"/>
                </a:cxn>
              </a:cxnLst>
              <a:rect l="T12" t="T13" r="T14" b="T15"/>
              <a:pathLst>
                <a:path w="2460" h="487">
                  <a:moveTo>
                    <a:pt x="0" y="487"/>
                  </a:moveTo>
                  <a:lnTo>
                    <a:pt x="2460" y="487"/>
                  </a:lnTo>
                  <a:lnTo>
                    <a:pt x="2460" y="0"/>
                  </a:lnTo>
                  <a:lnTo>
                    <a:pt x="0" y="0"/>
                  </a:lnTo>
                </a:path>
              </a:pathLst>
            </a:custGeom>
            <a:noFill/>
            <a:ln w="11113">
              <a:solidFill>
                <a:srgbClr val="000000"/>
              </a:solidFill>
              <a:round/>
              <a:headEnd/>
              <a:tailEnd/>
            </a:ln>
          </p:spPr>
          <p:txBody>
            <a:bodyPr/>
            <a:lstStyle/>
            <a:p>
              <a:endParaRPr lang="en-US"/>
            </a:p>
          </p:txBody>
        </p:sp>
        <p:sp>
          <p:nvSpPr>
            <p:cNvPr id="3100" name="Line 27"/>
            <p:cNvSpPr>
              <a:spLocks noChangeShapeType="1"/>
            </p:cNvSpPr>
            <p:nvPr/>
          </p:nvSpPr>
          <p:spPr bwMode="auto">
            <a:xfrm>
              <a:off x="2933" y="2374"/>
              <a:ext cx="1" cy="243"/>
            </a:xfrm>
            <a:prstGeom prst="line">
              <a:avLst/>
            </a:prstGeom>
            <a:noFill/>
            <a:ln w="11113">
              <a:solidFill>
                <a:srgbClr val="000000"/>
              </a:solidFill>
              <a:round/>
              <a:headEnd/>
              <a:tailEnd/>
            </a:ln>
          </p:spPr>
          <p:txBody>
            <a:bodyPr/>
            <a:lstStyle/>
            <a:p>
              <a:endParaRPr lang="en-US"/>
            </a:p>
          </p:txBody>
        </p:sp>
        <p:sp>
          <p:nvSpPr>
            <p:cNvPr id="3101" name="Rectangle 28"/>
            <p:cNvSpPr>
              <a:spLocks noChangeArrowheads="1"/>
            </p:cNvSpPr>
            <p:nvPr/>
          </p:nvSpPr>
          <p:spPr bwMode="auto">
            <a:xfrm>
              <a:off x="2980" y="2625"/>
              <a:ext cx="644"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Illness, Fatigue</a:t>
              </a:r>
              <a:endParaRPr lang="en-US">
                <a:latin typeface="Tahoma" pitchFamily="34" charset="0"/>
              </a:endParaRPr>
            </a:p>
          </p:txBody>
        </p:sp>
        <p:sp>
          <p:nvSpPr>
            <p:cNvPr id="3102" name="Rectangle 29"/>
            <p:cNvSpPr>
              <a:spLocks noChangeArrowheads="1"/>
            </p:cNvSpPr>
            <p:nvPr/>
          </p:nvSpPr>
          <p:spPr bwMode="auto">
            <a:xfrm>
              <a:off x="2980" y="2740"/>
              <a:ext cx="48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Depression</a:t>
              </a:r>
              <a:endParaRPr lang="en-US">
                <a:latin typeface="Tahoma" pitchFamily="34" charset="0"/>
              </a:endParaRPr>
            </a:p>
          </p:txBody>
        </p:sp>
        <p:sp>
          <p:nvSpPr>
            <p:cNvPr id="3103" name="Rectangle 30"/>
            <p:cNvSpPr>
              <a:spLocks noChangeArrowheads="1"/>
            </p:cNvSpPr>
            <p:nvPr/>
          </p:nvSpPr>
          <p:spPr bwMode="auto">
            <a:xfrm>
              <a:off x="2980" y="2855"/>
              <a:ext cx="92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Rigidity of Personality</a:t>
              </a:r>
              <a:endParaRPr lang="en-US">
                <a:latin typeface="Tahoma" pitchFamily="34" charset="0"/>
              </a:endParaRPr>
            </a:p>
          </p:txBody>
        </p:sp>
        <p:sp>
          <p:nvSpPr>
            <p:cNvPr id="3104" name="Rectangle 31"/>
            <p:cNvSpPr>
              <a:spLocks noChangeArrowheads="1"/>
            </p:cNvSpPr>
            <p:nvPr/>
          </p:nvSpPr>
          <p:spPr bwMode="auto">
            <a:xfrm>
              <a:off x="2980" y="2971"/>
              <a:ext cx="9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Constriction, Isolation</a:t>
              </a:r>
              <a:endParaRPr lang="en-US">
                <a:latin typeface="Tahoma" pitchFamily="34" charset="0"/>
              </a:endParaRPr>
            </a:p>
          </p:txBody>
        </p:sp>
        <p:sp>
          <p:nvSpPr>
            <p:cNvPr id="3105" name="Rectangle 32"/>
            <p:cNvSpPr>
              <a:spLocks noChangeArrowheads="1"/>
            </p:cNvSpPr>
            <p:nvPr/>
          </p:nvSpPr>
          <p:spPr bwMode="auto">
            <a:xfrm>
              <a:off x="2980" y="3085"/>
              <a:ext cx="94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Closed,Guarded,Wary</a:t>
              </a:r>
              <a:endParaRPr lang="en-US">
                <a:latin typeface="Tahoma" pitchFamily="34" charset="0"/>
              </a:endParaRPr>
            </a:p>
          </p:txBody>
        </p:sp>
        <p:sp>
          <p:nvSpPr>
            <p:cNvPr id="3106" name="Rectangle 33"/>
            <p:cNvSpPr>
              <a:spLocks noChangeArrowheads="1"/>
            </p:cNvSpPr>
            <p:nvPr/>
          </p:nvSpPr>
          <p:spPr bwMode="auto">
            <a:xfrm>
              <a:off x="2980" y="3201"/>
              <a:ext cx="861"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Anti-Social Behavior</a:t>
              </a:r>
              <a:endParaRPr lang="en-US">
                <a:latin typeface="Tahoma" pitchFamily="34" charset="0"/>
              </a:endParaRPr>
            </a:p>
          </p:txBody>
        </p:sp>
        <p:sp>
          <p:nvSpPr>
            <p:cNvPr id="3107" name="Rectangle 34"/>
            <p:cNvSpPr>
              <a:spLocks noChangeArrowheads="1"/>
            </p:cNvSpPr>
            <p:nvPr/>
          </p:nvSpPr>
          <p:spPr bwMode="auto">
            <a:xfrm>
              <a:off x="2980" y="3315"/>
              <a:ext cx="88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Range of Addictions:</a:t>
              </a:r>
              <a:endParaRPr lang="en-US">
                <a:latin typeface="Tahoma" pitchFamily="34" charset="0"/>
              </a:endParaRPr>
            </a:p>
          </p:txBody>
        </p:sp>
        <p:sp>
          <p:nvSpPr>
            <p:cNvPr id="3108" name="Rectangle 35"/>
            <p:cNvSpPr>
              <a:spLocks noChangeArrowheads="1"/>
            </p:cNvSpPr>
            <p:nvPr/>
          </p:nvSpPr>
          <p:spPr bwMode="auto">
            <a:xfrm>
              <a:off x="2980" y="3431"/>
              <a:ext cx="948"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Drugs, Alcohol, Food</a:t>
              </a:r>
              <a:endParaRPr lang="en-US">
                <a:latin typeface="Tahoma" pitchFamily="34" charset="0"/>
              </a:endParaRPr>
            </a:p>
          </p:txBody>
        </p:sp>
        <p:sp>
          <p:nvSpPr>
            <p:cNvPr id="3109" name="Freeform 36"/>
            <p:cNvSpPr>
              <a:spLocks/>
            </p:cNvSpPr>
            <p:nvPr/>
          </p:nvSpPr>
          <p:spPr bwMode="auto">
            <a:xfrm>
              <a:off x="2933" y="2617"/>
              <a:ext cx="1231" cy="1064"/>
            </a:xfrm>
            <a:custGeom>
              <a:avLst/>
              <a:gdLst>
                <a:gd name="T0" fmla="*/ 0 w 2460"/>
                <a:gd name="T1" fmla="*/ 1064 h 2127"/>
                <a:gd name="T2" fmla="*/ 1231 w 2460"/>
                <a:gd name="T3" fmla="*/ 1064 h 2127"/>
                <a:gd name="T4" fmla="*/ 1231 w 2460"/>
                <a:gd name="T5" fmla="*/ 0 h 2127"/>
                <a:gd name="T6" fmla="*/ 0 w 2460"/>
                <a:gd name="T7" fmla="*/ 0 h 2127"/>
                <a:gd name="T8" fmla="*/ 0 60000 65536"/>
                <a:gd name="T9" fmla="*/ 0 60000 65536"/>
                <a:gd name="T10" fmla="*/ 0 60000 65536"/>
                <a:gd name="T11" fmla="*/ 0 60000 65536"/>
                <a:gd name="T12" fmla="*/ 0 w 2460"/>
                <a:gd name="T13" fmla="*/ 0 h 2127"/>
                <a:gd name="T14" fmla="*/ 2460 w 2460"/>
                <a:gd name="T15" fmla="*/ 2127 h 2127"/>
              </a:gdLst>
              <a:ahLst/>
              <a:cxnLst>
                <a:cxn ang="T8">
                  <a:pos x="T0" y="T1"/>
                </a:cxn>
                <a:cxn ang="T9">
                  <a:pos x="T2" y="T3"/>
                </a:cxn>
                <a:cxn ang="T10">
                  <a:pos x="T4" y="T5"/>
                </a:cxn>
                <a:cxn ang="T11">
                  <a:pos x="T6" y="T7"/>
                </a:cxn>
              </a:cxnLst>
              <a:rect l="T12" t="T13" r="T14" b="T15"/>
              <a:pathLst>
                <a:path w="2460" h="2127">
                  <a:moveTo>
                    <a:pt x="0" y="2127"/>
                  </a:moveTo>
                  <a:lnTo>
                    <a:pt x="2460" y="2127"/>
                  </a:lnTo>
                  <a:lnTo>
                    <a:pt x="2460" y="0"/>
                  </a:lnTo>
                  <a:lnTo>
                    <a:pt x="0" y="0"/>
                  </a:lnTo>
                </a:path>
              </a:pathLst>
            </a:custGeom>
            <a:noFill/>
            <a:ln w="11113">
              <a:solidFill>
                <a:srgbClr val="000000"/>
              </a:solidFill>
              <a:round/>
              <a:headEnd/>
              <a:tailEnd/>
            </a:ln>
          </p:spPr>
          <p:txBody>
            <a:bodyPr/>
            <a:lstStyle/>
            <a:p>
              <a:endParaRPr lang="en-US"/>
            </a:p>
          </p:txBody>
        </p:sp>
        <p:sp>
          <p:nvSpPr>
            <p:cNvPr id="3110" name="Line 37"/>
            <p:cNvSpPr>
              <a:spLocks noChangeShapeType="1"/>
            </p:cNvSpPr>
            <p:nvPr/>
          </p:nvSpPr>
          <p:spPr bwMode="auto">
            <a:xfrm>
              <a:off x="2933" y="2617"/>
              <a:ext cx="1" cy="1064"/>
            </a:xfrm>
            <a:prstGeom prst="line">
              <a:avLst/>
            </a:prstGeom>
            <a:noFill/>
            <a:ln w="11113">
              <a:solidFill>
                <a:srgbClr val="000000"/>
              </a:solidFill>
              <a:round/>
              <a:headEnd/>
              <a:tailEnd/>
            </a:ln>
          </p:spPr>
          <p:txBody>
            <a:bodyPr/>
            <a:lstStyle/>
            <a:p>
              <a:endParaRPr lang="en-US"/>
            </a:p>
          </p:txBody>
        </p:sp>
        <p:sp>
          <p:nvSpPr>
            <p:cNvPr id="3111" name="Rectangle 38"/>
            <p:cNvSpPr>
              <a:spLocks noChangeArrowheads="1"/>
            </p:cNvSpPr>
            <p:nvPr/>
          </p:nvSpPr>
          <p:spPr bwMode="auto">
            <a:xfrm>
              <a:off x="1606" y="2391"/>
              <a:ext cx="1041" cy="115"/>
            </a:xfrm>
            <a:prstGeom prst="rect">
              <a:avLst/>
            </a:prstGeom>
            <a:noFill/>
            <a:ln w="9525">
              <a:noFill/>
              <a:miter lim="800000"/>
              <a:headEnd/>
              <a:tailEnd/>
            </a:ln>
          </p:spPr>
          <p:txBody>
            <a:bodyPr wrap="none" lIns="0" tIns="0" rIns="0" bIns="0">
              <a:spAutoFit/>
            </a:bodyPr>
            <a:lstStyle/>
            <a:p>
              <a:pPr eaLnBrk="0" hangingPunct="0"/>
              <a:r>
                <a:rPr lang="en-US" sz="1200" b="1">
                  <a:solidFill>
                    <a:srgbClr val="00CC00"/>
                  </a:solidFill>
                </a:rPr>
                <a:t>SIGNS OF HAPPINESS</a:t>
              </a:r>
              <a:endParaRPr lang="en-US" b="1">
                <a:solidFill>
                  <a:srgbClr val="00CC00"/>
                </a:solidFill>
                <a:latin typeface="Tahoma" pitchFamily="34" charset="0"/>
              </a:endParaRPr>
            </a:p>
          </p:txBody>
        </p:sp>
        <p:sp>
          <p:nvSpPr>
            <p:cNvPr id="3112" name="Freeform 39"/>
            <p:cNvSpPr>
              <a:spLocks/>
            </p:cNvSpPr>
            <p:nvPr/>
          </p:nvSpPr>
          <p:spPr bwMode="auto">
            <a:xfrm>
              <a:off x="1540" y="2386"/>
              <a:ext cx="1303" cy="242"/>
            </a:xfrm>
            <a:custGeom>
              <a:avLst/>
              <a:gdLst>
                <a:gd name="T0" fmla="*/ 0 w 2607"/>
                <a:gd name="T1" fmla="*/ 242 h 484"/>
                <a:gd name="T2" fmla="*/ 1303 w 2607"/>
                <a:gd name="T3" fmla="*/ 242 h 484"/>
                <a:gd name="T4" fmla="*/ 1303 w 2607"/>
                <a:gd name="T5" fmla="*/ 0 h 484"/>
                <a:gd name="T6" fmla="*/ 0 w 2607"/>
                <a:gd name="T7" fmla="*/ 0 h 484"/>
                <a:gd name="T8" fmla="*/ 0 60000 65536"/>
                <a:gd name="T9" fmla="*/ 0 60000 65536"/>
                <a:gd name="T10" fmla="*/ 0 60000 65536"/>
                <a:gd name="T11" fmla="*/ 0 60000 65536"/>
                <a:gd name="T12" fmla="*/ 0 w 2607"/>
                <a:gd name="T13" fmla="*/ 0 h 484"/>
                <a:gd name="T14" fmla="*/ 2607 w 2607"/>
                <a:gd name="T15" fmla="*/ 484 h 484"/>
              </a:gdLst>
              <a:ahLst/>
              <a:cxnLst>
                <a:cxn ang="T8">
                  <a:pos x="T0" y="T1"/>
                </a:cxn>
                <a:cxn ang="T9">
                  <a:pos x="T2" y="T3"/>
                </a:cxn>
                <a:cxn ang="T10">
                  <a:pos x="T4" y="T5"/>
                </a:cxn>
                <a:cxn ang="T11">
                  <a:pos x="T6" y="T7"/>
                </a:cxn>
              </a:cxnLst>
              <a:rect l="T12" t="T13" r="T14" b="T15"/>
              <a:pathLst>
                <a:path w="2607" h="484">
                  <a:moveTo>
                    <a:pt x="0" y="484"/>
                  </a:moveTo>
                  <a:lnTo>
                    <a:pt x="2607" y="484"/>
                  </a:lnTo>
                  <a:lnTo>
                    <a:pt x="2607" y="0"/>
                  </a:lnTo>
                  <a:lnTo>
                    <a:pt x="0" y="0"/>
                  </a:lnTo>
                </a:path>
              </a:pathLst>
            </a:custGeom>
            <a:noFill/>
            <a:ln w="11113">
              <a:solidFill>
                <a:srgbClr val="000000"/>
              </a:solidFill>
              <a:round/>
              <a:headEnd/>
              <a:tailEnd/>
            </a:ln>
          </p:spPr>
          <p:txBody>
            <a:bodyPr/>
            <a:lstStyle/>
            <a:p>
              <a:endParaRPr lang="en-US"/>
            </a:p>
          </p:txBody>
        </p:sp>
        <p:sp>
          <p:nvSpPr>
            <p:cNvPr id="3113" name="Line 40"/>
            <p:cNvSpPr>
              <a:spLocks noChangeShapeType="1"/>
            </p:cNvSpPr>
            <p:nvPr/>
          </p:nvSpPr>
          <p:spPr bwMode="auto">
            <a:xfrm>
              <a:off x="1540" y="2386"/>
              <a:ext cx="1" cy="242"/>
            </a:xfrm>
            <a:prstGeom prst="line">
              <a:avLst/>
            </a:prstGeom>
            <a:noFill/>
            <a:ln w="11113">
              <a:solidFill>
                <a:srgbClr val="000000"/>
              </a:solidFill>
              <a:round/>
              <a:headEnd/>
              <a:tailEnd/>
            </a:ln>
          </p:spPr>
          <p:txBody>
            <a:bodyPr/>
            <a:lstStyle/>
            <a:p>
              <a:endParaRPr lang="en-US"/>
            </a:p>
          </p:txBody>
        </p:sp>
        <p:sp>
          <p:nvSpPr>
            <p:cNvPr id="3114" name="Rectangle 41"/>
            <p:cNvSpPr>
              <a:spLocks noChangeArrowheads="1"/>
            </p:cNvSpPr>
            <p:nvPr/>
          </p:nvSpPr>
          <p:spPr bwMode="auto">
            <a:xfrm>
              <a:off x="1587" y="2636"/>
              <a:ext cx="6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Health, Energy</a:t>
              </a:r>
              <a:endParaRPr lang="en-US">
                <a:latin typeface="Tahoma" pitchFamily="34" charset="0"/>
              </a:endParaRPr>
            </a:p>
          </p:txBody>
        </p:sp>
        <p:sp>
          <p:nvSpPr>
            <p:cNvPr id="3115" name="Rectangle 42"/>
            <p:cNvSpPr>
              <a:spLocks noChangeArrowheads="1"/>
            </p:cNvSpPr>
            <p:nvPr/>
          </p:nvSpPr>
          <p:spPr bwMode="auto">
            <a:xfrm>
              <a:off x="1587" y="2751"/>
              <a:ext cx="45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Well Being</a:t>
              </a:r>
              <a:endParaRPr lang="en-US">
                <a:latin typeface="Tahoma" pitchFamily="34" charset="0"/>
              </a:endParaRPr>
            </a:p>
          </p:txBody>
        </p:sp>
        <p:sp>
          <p:nvSpPr>
            <p:cNvPr id="3116" name="Rectangle 43"/>
            <p:cNvSpPr>
              <a:spLocks noChangeArrowheads="1"/>
            </p:cNvSpPr>
            <p:nvPr/>
          </p:nvSpPr>
          <p:spPr bwMode="auto">
            <a:xfrm>
              <a:off x="1587" y="2866"/>
              <a:ext cx="39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Flexibility</a:t>
              </a:r>
              <a:endParaRPr lang="en-US">
                <a:latin typeface="Tahoma" pitchFamily="34" charset="0"/>
              </a:endParaRPr>
            </a:p>
          </p:txBody>
        </p:sp>
        <p:sp>
          <p:nvSpPr>
            <p:cNvPr id="3117" name="Rectangle 44"/>
            <p:cNvSpPr>
              <a:spLocks noChangeArrowheads="1"/>
            </p:cNvSpPr>
            <p:nvPr/>
          </p:nvSpPr>
          <p:spPr bwMode="auto">
            <a:xfrm>
              <a:off x="1587" y="2982"/>
              <a:ext cx="399"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Creativity</a:t>
              </a:r>
              <a:endParaRPr lang="en-US">
                <a:latin typeface="Tahoma" pitchFamily="34" charset="0"/>
              </a:endParaRPr>
            </a:p>
          </p:txBody>
        </p:sp>
        <p:sp>
          <p:nvSpPr>
            <p:cNvPr id="3118" name="Rectangle 45"/>
            <p:cNvSpPr>
              <a:spLocks noChangeArrowheads="1"/>
            </p:cNvSpPr>
            <p:nvPr/>
          </p:nvSpPr>
          <p:spPr bwMode="auto">
            <a:xfrm>
              <a:off x="1587" y="3096"/>
              <a:ext cx="61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Open, Sharing</a:t>
              </a:r>
              <a:endParaRPr lang="en-US">
                <a:latin typeface="Tahoma" pitchFamily="34" charset="0"/>
              </a:endParaRPr>
            </a:p>
          </p:txBody>
        </p:sp>
        <p:sp>
          <p:nvSpPr>
            <p:cNvPr id="3119" name="Rectangle 46"/>
            <p:cNvSpPr>
              <a:spLocks noChangeArrowheads="1"/>
            </p:cNvSpPr>
            <p:nvPr/>
          </p:nvSpPr>
          <p:spPr bwMode="auto">
            <a:xfrm>
              <a:off x="1587" y="3211"/>
              <a:ext cx="99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Personal Responsibility</a:t>
              </a:r>
              <a:endParaRPr lang="en-US">
                <a:latin typeface="Tahoma" pitchFamily="34" charset="0"/>
              </a:endParaRPr>
            </a:p>
          </p:txBody>
        </p:sp>
        <p:sp>
          <p:nvSpPr>
            <p:cNvPr id="3120" name="Rectangle 47"/>
            <p:cNvSpPr>
              <a:spLocks noChangeArrowheads="1"/>
            </p:cNvSpPr>
            <p:nvPr/>
          </p:nvSpPr>
          <p:spPr bwMode="auto">
            <a:xfrm>
              <a:off x="1587" y="3327"/>
              <a:ext cx="89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Capacity for Intimacy</a:t>
              </a:r>
              <a:endParaRPr lang="en-US">
                <a:latin typeface="Tahoma" pitchFamily="34" charset="0"/>
              </a:endParaRPr>
            </a:p>
          </p:txBody>
        </p:sp>
        <p:sp>
          <p:nvSpPr>
            <p:cNvPr id="3121" name="Freeform 48"/>
            <p:cNvSpPr>
              <a:spLocks/>
            </p:cNvSpPr>
            <p:nvPr/>
          </p:nvSpPr>
          <p:spPr bwMode="auto">
            <a:xfrm>
              <a:off x="1540" y="2628"/>
              <a:ext cx="1303" cy="1058"/>
            </a:xfrm>
            <a:custGeom>
              <a:avLst/>
              <a:gdLst>
                <a:gd name="T0" fmla="*/ 0 w 2607"/>
                <a:gd name="T1" fmla="*/ 1058 h 2116"/>
                <a:gd name="T2" fmla="*/ 1303 w 2607"/>
                <a:gd name="T3" fmla="*/ 1058 h 2116"/>
                <a:gd name="T4" fmla="*/ 1303 w 2607"/>
                <a:gd name="T5" fmla="*/ 0 h 2116"/>
                <a:gd name="T6" fmla="*/ 0 w 2607"/>
                <a:gd name="T7" fmla="*/ 0 h 2116"/>
                <a:gd name="T8" fmla="*/ 0 60000 65536"/>
                <a:gd name="T9" fmla="*/ 0 60000 65536"/>
                <a:gd name="T10" fmla="*/ 0 60000 65536"/>
                <a:gd name="T11" fmla="*/ 0 60000 65536"/>
                <a:gd name="T12" fmla="*/ 0 w 2607"/>
                <a:gd name="T13" fmla="*/ 0 h 2116"/>
                <a:gd name="T14" fmla="*/ 2607 w 2607"/>
                <a:gd name="T15" fmla="*/ 2116 h 2116"/>
              </a:gdLst>
              <a:ahLst/>
              <a:cxnLst>
                <a:cxn ang="T8">
                  <a:pos x="T0" y="T1"/>
                </a:cxn>
                <a:cxn ang="T9">
                  <a:pos x="T2" y="T3"/>
                </a:cxn>
                <a:cxn ang="T10">
                  <a:pos x="T4" y="T5"/>
                </a:cxn>
                <a:cxn ang="T11">
                  <a:pos x="T6" y="T7"/>
                </a:cxn>
              </a:cxnLst>
              <a:rect l="T12" t="T13" r="T14" b="T15"/>
              <a:pathLst>
                <a:path w="2607" h="2116">
                  <a:moveTo>
                    <a:pt x="0" y="2116"/>
                  </a:moveTo>
                  <a:lnTo>
                    <a:pt x="2607" y="2116"/>
                  </a:lnTo>
                  <a:lnTo>
                    <a:pt x="2607" y="0"/>
                  </a:lnTo>
                  <a:lnTo>
                    <a:pt x="0" y="0"/>
                  </a:lnTo>
                </a:path>
              </a:pathLst>
            </a:custGeom>
            <a:noFill/>
            <a:ln w="11113">
              <a:solidFill>
                <a:srgbClr val="000000"/>
              </a:solidFill>
              <a:round/>
              <a:headEnd/>
              <a:tailEnd/>
            </a:ln>
          </p:spPr>
          <p:txBody>
            <a:bodyPr/>
            <a:lstStyle/>
            <a:p>
              <a:endParaRPr lang="en-US"/>
            </a:p>
          </p:txBody>
        </p:sp>
        <p:sp>
          <p:nvSpPr>
            <p:cNvPr id="3122" name="Line 49"/>
            <p:cNvSpPr>
              <a:spLocks noChangeShapeType="1"/>
            </p:cNvSpPr>
            <p:nvPr/>
          </p:nvSpPr>
          <p:spPr bwMode="auto">
            <a:xfrm>
              <a:off x="1540" y="2628"/>
              <a:ext cx="1" cy="1058"/>
            </a:xfrm>
            <a:prstGeom prst="line">
              <a:avLst/>
            </a:prstGeom>
            <a:noFill/>
            <a:ln w="11113">
              <a:solidFill>
                <a:srgbClr val="000000"/>
              </a:solidFill>
              <a:round/>
              <a:headEnd/>
              <a:tailEnd/>
            </a:ln>
          </p:spPr>
          <p:txBody>
            <a:bodyPr/>
            <a:lstStyle/>
            <a:p>
              <a:endParaRPr lang="en-US"/>
            </a:p>
          </p:txBody>
        </p:sp>
        <p:pic>
          <p:nvPicPr>
            <p:cNvPr id="3123" name="Picture 50"/>
            <p:cNvPicPr>
              <a:picLocks noChangeAspect="1" noChangeArrowheads="1"/>
            </p:cNvPicPr>
            <p:nvPr/>
          </p:nvPicPr>
          <p:blipFill>
            <a:blip r:embed="rId3" cstate="print"/>
            <a:srcRect/>
            <a:stretch>
              <a:fillRect/>
            </a:stretch>
          </p:blipFill>
          <p:spPr bwMode="auto">
            <a:xfrm>
              <a:off x="934" y="2599"/>
              <a:ext cx="502" cy="1076"/>
            </a:xfrm>
            <a:prstGeom prst="rect">
              <a:avLst/>
            </a:prstGeom>
            <a:noFill/>
            <a:ln w="9525">
              <a:noFill/>
              <a:miter lim="800000"/>
              <a:headEnd/>
              <a:tailEnd/>
            </a:ln>
          </p:spPr>
        </p:pic>
        <p:pic>
          <p:nvPicPr>
            <p:cNvPr id="3124" name="Picture 51"/>
            <p:cNvPicPr>
              <a:picLocks noChangeAspect="1" noChangeArrowheads="1"/>
            </p:cNvPicPr>
            <p:nvPr/>
          </p:nvPicPr>
          <p:blipFill>
            <a:blip r:embed="rId4" cstate="print"/>
            <a:srcRect/>
            <a:stretch>
              <a:fillRect/>
            </a:stretch>
          </p:blipFill>
          <p:spPr bwMode="auto">
            <a:xfrm>
              <a:off x="4233" y="2612"/>
              <a:ext cx="657" cy="1017"/>
            </a:xfrm>
            <a:prstGeom prst="rect">
              <a:avLst/>
            </a:prstGeom>
            <a:noFill/>
            <a:ln w="9525">
              <a:noFill/>
              <a:miter lim="800000"/>
              <a:headEnd/>
              <a:tailEnd/>
            </a:ln>
          </p:spPr>
        </p:pic>
        <p:sp>
          <p:nvSpPr>
            <p:cNvPr id="3125" name="Rectangle 52"/>
            <p:cNvSpPr>
              <a:spLocks noChangeArrowheads="1"/>
            </p:cNvSpPr>
            <p:nvPr/>
          </p:nvSpPr>
          <p:spPr bwMode="auto">
            <a:xfrm>
              <a:off x="1495" y="942"/>
              <a:ext cx="2287" cy="182"/>
            </a:xfrm>
            <a:prstGeom prst="rect">
              <a:avLst/>
            </a:prstGeom>
            <a:noFill/>
            <a:ln w="9525">
              <a:noFill/>
              <a:miter lim="800000"/>
              <a:headEnd/>
              <a:tailEnd/>
            </a:ln>
          </p:spPr>
          <p:txBody>
            <a:bodyPr wrap="none" lIns="0" tIns="0" rIns="0" bIns="0">
              <a:spAutoFit/>
            </a:bodyPr>
            <a:lstStyle/>
            <a:p>
              <a:pPr eaLnBrk="0" hangingPunct="0"/>
              <a:r>
                <a:rPr lang="en-US" sz="1900" b="1">
                  <a:solidFill>
                    <a:srgbClr val="000000"/>
                  </a:solidFill>
                </a:rPr>
                <a:t>BIOLOGICALLY BASED NEEDS</a:t>
              </a:r>
              <a:endParaRPr lang="en-US" b="1">
                <a:latin typeface="Tahoma" pitchFamily="34" charset="0"/>
              </a:endParaRPr>
            </a:p>
          </p:txBody>
        </p:sp>
        <p:sp>
          <p:nvSpPr>
            <p:cNvPr id="3126" name="Rectangle 53"/>
            <p:cNvSpPr>
              <a:spLocks noChangeArrowheads="1"/>
            </p:cNvSpPr>
            <p:nvPr/>
          </p:nvSpPr>
          <p:spPr bwMode="auto">
            <a:xfrm>
              <a:off x="1495" y="1152"/>
              <a:ext cx="2372" cy="182"/>
            </a:xfrm>
            <a:prstGeom prst="rect">
              <a:avLst/>
            </a:prstGeom>
            <a:noFill/>
            <a:ln w="9525">
              <a:noFill/>
              <a:miter lim="800000"/>
              <a:headEnd/>
              <a:tailEnd/>
            </a:ln>
          </p:spPr>
          <p:txBody>
            <a:bodyPr wrap="none" lIns="0" tIns="0" rIns="0" bIns="0">
              <a:spAutoFit/>
            </a:bodyPr>
            <a:lstStyle/>
            <a:p>
              <a:pPr eaLnBrk="0" hangingPunct="0"/>
              <a:r>
                <a:rPr lang="en-US" sz="1900" b="1" dirty="0">
                  <a:solidFill>
                    <a:srgbClr val="000000"/>
                  </a:solidFill>
                </a:rPr>
                <a:t>FOOD - AIR - WATER - SHELTER</a:t>
              </a:r>
              <a:endParaRPr lang="en-US" b="1" dirty="0">
                <a:latin typeface="Tahoma" pitchFamily="34" charset="0"/>
              </a:endParaRPr>
            </a:p>
          </p:txBody>
        </p:sp>
      </p:grpSp>
      <p:sp>
        <p:nvSpPr>
          <p:cNvPr id="3078" name="TextBox 53"/>
          <p:cNvSpPr txBox="1">
            <a:spLocks noChangeArrowheads="1"/>
          </p:cNvSpPr>
          <p:nvPr/>
        </p:nvSpPr>
        <p:spPr bwMode="auto">
          <a:xfrm>
            <a:off x="1905000" y="5943600"/>
            <a:ext cx="5638800" cy="246063"/>
          </a:xfrm>
          <a:prstGeom prst="rect">
            <a:avLst/>
          </a:prstGeom>
          <a:noFill/>
          <a:ln w="9525">
            <a:noFill/>
            <a:miter lim="800000"/>
            <a:headEnd/>
            <a:tailEnd/>
          </a:ln>
        </p:spPr>
        <p:txBody>
          <a:bodyPr wrap="square">
            <a:spAutoFit/>
          </a:bodyPr>
          <a:lstStyle/>
          <a:p>
            <a:pPr algn="ctr"/>
            <a:r>
              <a:rPr lang="en-US" sz="1000" dirty="0"/>
              <a:t>Thanks to Dr. Lori Gordon of the PAIRS Foundation for the above  copyright PAIRS Foundation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200400"/>
            <a:ext cx="7772400" cy="1362075"/>
          </a:xfrm>
        </p:spPr>
        <p:txBody>
          <a:bodyPr>
            <a:noAutofit/>
          </a:bodyPr>
          <a:lstStyle/>
          <a:p>
            <a:r>
              <a:rPr lang="en-US" sz="2800" b="0" cap="none" dirty="0">
                <a:effectLst>
                  <a:outerShdw blurRad="38100" dist="38100" dir="2700000" algn="tl">
                    <a:srgbClr val="000000">
                      <a:alpha val="43137"/>
                    </a:srgbClr>
                  </a:outerShdw>
                </a:effectLst>
              </a:rPr>
              <a:t>“It is an absolute human certainty that no one can know his own beauty or perceive a sense of his own worth until it has been reflected back to him in the mirror of another loving, caring human being.”</a:t>
            </a:r>
            <a:r>
              <a:rPr lang="en-US" sz="2800" b="0" cap="none" dirty="0"/>
              <a:t> </a:t>
            </a:r>
            <a:endParaRPr lang="en-US" sz="2800" cap="none" dirty="0"/>
          </a:p>
        </p:txBody>
      </p:sp>
      <p:sp>
        <p:nvSpPr>
          <p:cNvPr id="5" name="Text Placeholder 4"/>
          <p:cNvSpPr>
            <a:spLocks noGrp="1"/>
          </p:cNvSpPr>
          <p:nvPr>
            <p:ph type="body" idx="1"/>
          </p:nvPr>
        </p:nvSpPr>
        <p:spPr>
          <a:xfrm>
            <a:off x="762000" y="4953000"/>
            <a:ext cx="7772400" cy="1500187"/>
          </a:xfrm>
        </p:spPr>
        <p:txBody>
          <a:bodyPr/>
          <a:lstStyle/>
          <a:p>
            <a:r>
              <a:rPr lang="en-US" dirty="0" smtClean="0"/>
              <a:t>John Joseph Powell in The Secret of Staying in Love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161</TotalTime>
  <Words>659</Words>
  <Application>Microsoft Office PowerPoint</Application>
  <PresentationFormat>On-screen Show (4:3)</PresentationFormat>
  <Paragraphs>95</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Albertus Medium</vt:lpstr>
      <vt:lpstr>Calibri</vt:lpstr>
      <vt:lpstr>Constantia</vt:lpstr>
      <vt:lpstr>Humanst521 Cn BT</vt:lpstr>
      <vt:lpstr>Tahoma</vt:lpstr>
      <vt:lpstr>Wingdings 2</vt:lpstr>
      <vt:lpstr>Wingdings 3</vt:lpstr>
      <vt:lpstr>Paper</vt:lpstr>
      <vt:lpstr>Bonding and Addictions: is there a link?</vt:lpstr>
      <vt:lpstr>If you want to go fast, go alone.  If you want to go far, go together.</vt:lpstr>
      <vt:lpstr>Key Thoughts</vt:lpstr>
      <vt:lpstr>Definition of Addiction</vt:lpstr>
      <vt:lpstr>PowerPoint Presentation</vt:lpstr>
      <vt:lpstr>CA5RESS Your Relationship</vt:lpstr>
      <vt:lpstr>Understanding Fallen and Needy</vt:lpstr>
      <vt:lpstr>Relationship Roadmap</vt:lpstr>
      <vt:lpstr>“It is an absolute human certainty that no one can know his own beauty or perceive a sense of his own worth until it has been reflected back to him in the mirror of another loving, caring human being.” </vt:lpstr>
      <vt:lpstr>CA5RESS and Addictions</vt:lpstr>
      <vt:lpstr>Four Core Relationships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 and Addictions: is there a link?</dc:title>
  <dc:creator>Marriage for Life</dc:creator>
  <cp:lastModifiedBy>Ann Gipalo</cp:lastModifiedBy>
  <cp:revision>8</cp:revision>
  <dcterms:created xsi:type="dcterms:W3CDTF">2015-01-26T22:21:50Z</dcterms:created>
  <dcterms:modified xsi:type="dcterms:W3CDTF">2015-02-04T04:57:26Z</dcterms:modified>
</cp:coreProperties>
</file>