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0" r:id="rId1"/>
  </p:sldMasterIdLst>
  <p:notesMasterIdLst>
    <p:notesMasterId r:id="rId31"/>
  </p:notesMasterIdLst>
  <p:handoutMasterIdLst>
    <p:handoutMasterId r:id="rId32"/>
  </p:handoutMasterIdLst>
  <p:sldIdLst>
    <p:sldId id="256" r:id="rId2"/>
    <p:sldId id="257" r:id="rId3"/>
    <p:sldId id="258" r:id="rId4"/>
    <p:sldId id="291" r:id="rId5"/>
    <p:sldId id="292" r:id="rId6"/>
    <p:sldId id="259" r:id="rId7"/>
    <p:sldId id="286" r:id="rId8"/>
    <p:sldId id="285" r:id="rId9"/>
    <p:sldId id="269" r:id="rId10"/>
    <p:sldId id="287" r:id="rId11"/>
    <p:sldId id="260" r:id="rId12"/>
    <p:sldId id="299" r:id="rId13"/>
    <p:sldId id="261" r:id="rId14"/>
    <p:sldId id="262" r:id="rId15"/>
    <p:sldId id="263" r:id="rId16"/>
    <p:sldId id="296" r:id="rId17"/>
    <p:sldId id="264" r:id="rId18"/>
    <p:sldId id="298" r:id="rId19"/>
    <p:sldId id="271" r:id="rId20"/>
    <p:sldId id="293" r:id="rId21"/>
    <p:sldId id="273" r:id="rId22"/>
    <p:sldId id="294" r:id="rId23"/>
    <p:sldId id="278" r:id="rId24"/>
    <p:sldId id="279" r:id="rId25"/>
    <p:sldId id="280" r:id="rId26"/>
    <p:sldId id="281" r:id="rId27"/>
    <p:sldId id="282" r:id="rId28"/>
    <p:sldId id="283" r:id="rId29"/>
    <p:sldId id="284" r:id="rId30"/>
  </p:sldIdLst>
  <p:sldSz cx="6858000" cy="9906000" type="A4"/>
  <p:notesSz cx="6858000" cy="9296400"/>
  <p:defaultTextStyle>
    <a:defPPr>
      <a:defRPr lang="en-US"/>
    </a:defPPr>
    <a:lvl1pPr marL="0" algn="l" defTabSz="957849" rtl="0" eaLnBrk="1" latinLnBrk="0" hangingPunct="1">
      <a:defRPr sz="1900" kern="1200">
        <a:solidFill>
          <a:schemeClr val="tx1"/>
        </a:solidFill>
        <a:latin typeface="+mn-lt"/>
        <a:ea typeface="+mn-ea"/>
        <a:cs typeface="+mn-cs"/>
      </a:defRPr>
    </a:lvl1pPr>
    <a:lvl2pPr marL="478924" algn="l" defTabSz="957849" rtl="0" eaLnBrk="1" latinLnBrk="0" hangingPunct="1">
      <a:defRPr sz="1900" kern="1200">
        <a:solidFill>
          <a:schemeClr val="tx1"/>
        </a:solidFill>
        <a:latin typeface="+mn-lt"/>
        <a:ea typeface="+mn-ea"/>
        <a:cs typeface="+mn-cs"/>
      </a:defRPr>
    </a:lvl2pPr>
    <a:lvl3pPr marL="957849" algn="l" defTabSz="957849" rtl="0" eaLnBrk="1" latinLnBrk="0" hangingPunct="1">
      <a:defRPr sz="1900" kern="1200">
        <a:solidFill>
          <a:schemeClr val="tx1"/>
        </a:solidFill>
        <a:latin typeface="+mn-lt"/>
        <a:ea typeface="+mn-ea"/>
        <a:cs typeface="+mn-cs"/>
      </a:defRPr>
    </a:lvl3pPr>
    <a:lvl4pPr marL="1436773" algn="l" defTabSz="957849" rtl="0" eaLnBrk="1" latinLnBrk="0" hangingPunct="1">
      <a:defRPr sz="1900" kern="1200">
        <a:solidFill>
          <a:schemeClr val="tx1"/>
        </a:solidFill>
        <a:latin typeface="+mn-lt"/>
        <a:ea typeface="+mn-ea"/>
        <a:cs typeface="+mn-cs"/>
      </a:defRPr>
    </a:lvl4pPr>
    <a:lvl5pPr marL="1915698" algn="l" defTabSz="957849" rtl="0" eaLnBrk="1" latinLnBrk="0" hangingPunct="1">
      <a:defRPr sz="1900" kern="1200">
        <a:solidFill>
          <a:schemeClr val="tx1"/>
        </a:solidFill>
        <a:latin typeface="+mn-lt"/>
        <a:ea typeface="+mn-ea"/>
        <a:cs typeface="+mn-cs"/>
      </a:defRPr>
    </a:lvl5pPr>
    <a:lvl6pPr marL="2394622" algn="l" defTabSz="957849" rtl="0" eaLnBrk="1" latinLnBrk="0" hangingPunct="1">
      <a:defRPr sz="1900" kern="1200">
        <a:solidFill>
          <a:schemeClr val="tx1"/>
        </a:solidFill>
        <a:latin typeface="+mn-lt"/>
        <a:ea typeface="+mn-ea"/>
        <a:cs typeface="+mn-cs"/>
      </a:defRPr>
    </a:lvl6pPr>
    <a:lvl7pPr marL="2873547" algn="l" defTabSz="957849" rtl="0" eaLnBrk="1" latinLnBrk="0" hangingPunct="1">
      <a:defRPr sz="1900" kern="1200">
        <a:solidFill>
          <a:schemeClr val="tx1"/>
        </a:solidFill>
        <a:latin typeface="+mn-lt"/>
        <a:ea typeface="+mn-ea"/>
        <a:cs typeface="+mn-cs"/>
      </a:defRPr>
    </a:lvl7pPr>
    <a:lvl8pPr marL="3352471" algn="l" defTabSz="957849" rtl="0" eaLnBrk="1" latinLnBrk="0" hangingPunct="1">
      <a:defRPr sz="1900" kern="1200">
        <a:solidFill>
          <a:schemeClr val="tx1"/>
        </a:solidFill>
        <a:latin typeface="+mn-lt"/>
        <a:ea typeface="+mn-ea"/>
        <a:cs typeface="+mn-cs"/>
      </a:defRPr>
    </a:lvl8pPr>
    <a:lvl9pPr marL="3831396" algn="l" defTabSz="957849"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2602" y="53"/>
      </p:cViewPr>
      <p:guideLst>
        <p:guide orient="horz" pos="3120"/>
        <p:guide pos="2160"/>
      </p:guideLst>
    </p:cSldViewPr>
  </p:slideViewPr>
  <p:notesTextViewPr>
    <p:cViewPr>
      <p:scale>
        <a:sx n="1" d="1"/>
        <a:sy n="1" d="1"/>
      </p:scale>
      <p:origin x="0" y="0"/>
    </p:cViewPr>
  </p:notesTextViewPr>
  <p:notesViewPr>
    <p:cSldViewPr>
      <p:cViewPr varScale="1">
        <p:scale>
          <a:sx n="123" d="100"/>
          <a:sy n="123" d="100"/>
        </p:scale>
        <p:origin x="-1986"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2972209" cy="465292"/>
          </a:xfrm>
          <a:prstGeom prst="rect">
            <a:avLst/>
          </a:prstGeom>
        </p:spPr>
        <p:txBody>
          <a:bodyPr vert="horz" lIns="89565" tIns="44783" rIns="89565" bIns="44783" rtlCol="0"/>
          <a:lstStyle>
            <a:lvl1pPr algn="l">
              <a:defRPr sz="1200"/>
            </a:lvl1pPr>
          </a:lstStyle>
          <a:p>
            <a:r>
              <a:rPr lang="en-US" dirty="0"/>
              <a:t>DCCPTA Treasurer’s Training</a:t>
            </a:r>
          </a:p>
        </p:txBody>
      </p:sp>
      <p:sp>
        <p:nvSpPr>
          <p:cNvPr id="3" name="Date Placeholder 2"/>
          <p:cNvSpPr>
            <a:spLocks noGrp="1"/>
          </p:cNvSpPr>
          <p:nvPr>
            <p:ph type="dt" sz="quarter" idx="1"/>
          </p:nvPr>
        </p:nvSpPr>
        <p:spPr>
          <a:xfrm>
            <a:off x="3884264" y="0"/>
            <a:ext cx="2972209" cy="465292"/>
          </a:xfrm>
          <a:prstGeom prst="rect">
            <a:avLst/>
          </a:prstGeom>
        </p:spPr>
        <p:txBody>
          <a:bodyPr vert="horz" lIns="89565" tIns="44783" rIns="89565" bIns="44783" rtlCol="0"/>
          <a:lstStyle>
            <a:lvl1pPr algn="r">
              <a:defRPr sz="1200"/>
            </a:lvl1pPr>
          </a:lstStyle>
          <a:p>
            <a:r>
              <a:rPr lang="en-US"/>
              <a:t>May 2014</a:t>
            </a:r>
            <a:endParaRPr lang="en-US" dirty="0"/>
          </a:p>
        </p:txBody>
      </p:sp>
      <p:sp>
        <p:nvSpPr>
          <p:cNvPr id="4" name="Footer Placeholder 3"/>
          <p:cNvSpPr>
            <a:spLocks noGrp="1"/>
          </p:cNvSpPr>
          <p:nvPr>
            <p:ph type="ftr" sz="quarter" idx="2"/>
          </p:nvPr>
        </p:nvSpPr>
        <p:spPr>
          <a:xfrm>
            <a:off x="5" y="8829536"/>
            <a:ext cx="2972209" cy="465292"/>
          </a:xfrm>
          <a:prstGeom prst="rect">
            <a:avLst/>
          </a:prstGeom>
        </p:spPr>
        <p:txBody>
          <a:bodyPr vert="horz" lIns="89565" tIns="44783" rIns="89565" bIns="44783" rtlCol="0" anchor="b"/>
          <a:lstStyle>
            <a:lvl1pPr algn="l">
              <a:defRPr sz="1200"/>
            </a:lvl1pPr>
          </a:lstStyle>
          <a:p>
            <a:endParaRPr lang="en-US"/>
          </a:p>
        </p:txBody>
      </p:sp>
      <p:sp>
        <p:nvSpPr>
          <p:cNvPr id="5" name="Slide Number Placeholder 4"/>
          <p:cNvSpPr>
            <a:spLocks noGrp="1"/>
          </p:cNvSpPr>
          <p:nvPr>
            <p:ph type="sldNum" sz="quarter" idx="3"/>
          </p:nvPr>
        </p:nvSpPr>
        <p:spPr>
          <a:xfrm>
            <a:off x="3884264" y="8829536"/>
            <a:ext cx="2972209" cy="465292"/>
          </a:xfrm>
          <a:prstGeom prst="rect">
            <a:avLst/>
          </a:prstGeom>
        </p:spPr>
        <p:txBody>
          <a:bodyPr vert="horz" lIns="89565" tIns="44783" rIns="89565" bIns="44783" rtlCol="0" anchor="b"/>
          <a:lstStyle>
            <a:lvl1pPr algn="r">
              <a:defRPr sz="1200"/>
            </a:lvl1pPr>
          </a:lstStyle>
          <a:p>
            <a:fld id="{F7C48CFE-0829-4C01-8E95-CBFDA5608CC6}" type="slidenum">
              <a:rPr lang="en-US" smtClean="0"/>
              <a:t>‹#›</a:t>
            </a:fld>
            <a:endParaRPr lang="en-US" dirty="0"/>
          </a:p>
        </p:txBody>
      </p:sp>
    </p:spTree>
    <p:extLst>
      <p:ext uri="{BB962C8B-B14F-4D97-AF65-F5344CB8AC3E}">
        <p14:creationId xmlns:p14="http://schemas.microsoft.com/office/powerpoint/2010/main" val="199828466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110" cy="465443"/>
          </a:xfrm>
          <a:prstGeom prst="rect">
            <a:avLst/>
          </a:prstGeom>
        </p:spPr>
        <p:txBody>
          <a:bodyPr vert="horz" lIns="89565" tIns="44783" rIns="89565" bIns="44783" rtlCol="0"/>
          <a:lstStyle>
            <a:lvl1pPr algn="l">
              <a:defRPr sz="1200"/>
            </a:lvl1pPr>
          </a:lstStyle>
          <a:p>
            <a:endParaRPr lang="en-US"/>
          </a:p>
        </p:txBody>
      </p:sp>
      <p:sp>
        <p:nvSpPr>
          <p:cNvPr id="3" name="Date Placeholder 2"/>
          <p:cNvSpPr>
            <a:spLocks noGrp="1"/>
          </p:cNvSpPr>
          <p:nvPr>
            <p:ph type="dt" idx="1"/>
          </p:nvPr>
        </p:nvSpPr>
        <p:spPr>
          <a:xfrm>
            <a:off x="3884732" y="1"/>
            <a:ext cx="2972110" cy="465443"/>
          </a:xfrm>
          <a:prstGeom prst="rect">
            <a:avLst/>
          </a:prstGeom>
        </p:spPr>
        <p:txBody>
          <a:bodyPr vert="horz" lIns="89565" tIns="44783" rIns="89565" bIns="44783" rtlCol="0"/>
          <a:lstStyle>
            <a:lvl1pPr algn="r">
              <a:defRPr sz="1200"/>
            </a:lvl1pPr>
          </a:lstStyle>
          <a:p>
            <a:r>
              <a:rPr lang="en-US"/>
              <a:t>May 2014</a:t>
            </a:r>
          </a:p>
        </p:txBody>
      </p:sp>
      <p:sp>
        <p:nvSpPr>
          <p:cNvPr id="4" name="Slide Image Placeholder 3"/>
          <p:cNvSpPr>
            <a:spLocks noGrp="1" noRot="1" noChangeAspect="1"/>
          </p:cNvSpPr>
          <p:nvPr>
            <p:ph type="sldImg" idx="2"/>
          </p:nvPr>
        </p:nvSpPr>
        <p:spPr>
          <a:xfrm>
            <a:off x="2224088" y="698500"/>
            <a:ext cx="2409825" cy="3484563"/>
          </a:xfrm>
          <a:prstGeom prst="rect">
            <a:avLst/>
          </a:prstGeom>
          <a:noFill/>
          <a:ln w="12700">
            <a:solidFill>
              <a:prstClr val="black"/>
            </a:solidFill>
          </a:ln>
        </p:spPr>
        <p:txBody>
          <a:bodyPr vert="horz" lIns="89565" tIns="44783" rIns="89565" bIns="44783" rtlCol="0" anchor="ctr"/>
          <a:lstStyle/>
          <a:p>
            <a:endParaRPr lang="en-US"/>
          </a:p>
        </p:txBody>
      </p:sp>
      <p:sp>
        <p:nvSpPr>
          <p:cNvPr id="5" name="Notes Placeholder 4"/>
          <p:cNvSpPr>
            <a:spLocks noGrp="1"/>
          </p:cNvSpPr>
          <p:nvPr>
            <p:ph type="body" sz="quarter" idx="3"/>
          </p:nvPr>
        </p:nvSpPr>
        <p:spPr>
          <a:xfrm>
            <a:off x="685336" y="4415481"/>
            <a:ext cx="5487328" cy="4182756"/>
          </a:xfrm>
          <a:prstGeom prst="rect">
            <a:avLst/>
          </a:prstGeom>
        </p:spPr>
        <p:txBody>
          <a:bodyPr vert="horz" lIns="89565" tIns="44783" rIns="89565" bIns="447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959"/>
            <a:ext cx="2972110" cy="463366"/>
          </a:xfrm>
          <a:prstGeom prst="rect">
            <a:avLst/>
          </a:prstGeom>
        </p:spPr>
        <p:txBody>
          <a:bodyPr vert="horz" lIns="89565" tIns="44783" rIns="89565" bIns="44783" rtlCol="0" anchor="b"/>
          <a:lstStyle>
            <a:lvl1pPr algn="l">
              <a:defRPr sz="1200"/>
            </a:lvl1pPr>
          </a:lstStyle>
          <a:p>
            <a:endParaRPr lang="en-US"/>
          </a:p>
        </p:txBody>
      </p:sp>
      <p:sp>
        <p:nvSpPr>
          <p:cNvPr id="7" name="Slide Number Placeholder 6"/>
          <p:cNvSpPr>
            <a:spLocks noGrp="1"/>
          </p:cNvSpPr>
          <p:nvPr>
            <p:ph type="sldNum" sz="quarter" idx="5"/>
          </p:nvPr>
        </p:nvSpPr>
        <p:spPr>
          <a:xfrm>
            <a:off x="3884732" y="8830959"/>
            <a:ext cx="2972110" cy="463366"/>
          </a:xfrm>
          <a:prstGeom prst="rect">
            <a:avLst/>
          </a:prstGeom>
        </p:spPr>
        <p:txBody>
          <a:bodyPr vert="horz" lIns="89565" tIns="44783" rIns="89565" bIns="44783" rtlCol="0" anchor="b"/>
          <a:lstStyle>
            <a:lvl1pPr algn="r">
              <a:defRPr sz="1200"/>
            </a:lvl1pPr>
          </a:lstStyle>
          <a:p>
            <a:fld id="{2C41F64B-5EC8-4863-8430-3CE38499B130}" type="slidenum">
              <a:rPr lang="en-US" smtClean="0"/>
              <a:t>‹#›</a:t>
            </a:fld>
            <a:endParaRPr lang="en-US"/>
          </a:p>
        </p:txBody>
      </p:sp>
    </p:spTree>
    <p:extLst>
      <p:ext uri="{BB962C8B-B14F-4D97-AF65-F5344CB8AC3E}">
        <p14:creationId xmlns:p14="http://schemas.microsoft.com/office/powerpoint/2010/main" val="29807769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41F64B-5EC8-4863-8430-3CE38499B130}" type="slidenum">
              <a:rPr lang="en-US" smtClean="0"/>
              <a:t>1</a:t>
            </a:fld>
            <a:endParaRPr lang="en-US"/>
          </a:p>
        </p:txBody>
      </p:sp>
      <p:sp>
        <p:nvSpPr>
          <p:cNvPr id="5" name="Date Placeholder 4"/>
          <p:cNvSpPr>
            <a:spLocks noGrp="1"/>
          </p:cNvSpPr>
          <p:nvPr>
            <p:ph type="dt" idx="11"/>
          </p:nvPr>
        </p:nvSpPr>
        <p:spPr/>
        <p:txBody>
          <a:bodyPr/>
          <a:lstStyle/>
          <a:p>
            <a:r>
              <a:rPr lang="en-US"/>
              <a:t>May 2014</a:t>
            </a:r>
          </a:p>
        </p:txBody>
      </p:sp>
    </p:spTree>
    <p:extLst>
      <p:ext uri="{BB962C8B-B14F-4D97-AF65-F5344CB8AC3E}">
        <p14:creationId xmlns:p14="http://schemas.microsoft.com/office/powerpoint/2010/main" val="579918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41F64B-5EC8-4863-8430-3CE38499B130}" type="slidenum">
              <a:rPr lang="en-US" smtClean="0"/>
              <a:t>25</a:t>
            </a:fld>
            <a:endParaRPr lang="en-US"/>
          </a:p>
        </p:txBody>
      </p:sp>
      <p:sp>
        <p:nvSpPr>
          <p:cNvPr id="5" name="Date Placeholder 4"/>
          <p:cNvSpPr>
            <a:spLocks noGrp="1"/>
          </p:cNvSpPr>
          <p:nvPr>
            <p:ph type="dt" idx="11"/>
          </p:nvPr>
        </p:nvSpPr>
        <p:spPr/>
        <p:txBody>
          <a:bodyPr/>
          <a:lstStyle/>
          <a:p>
            <a:r>
              <a:rPr lang="en-US"/>
              <a:t>May 2014</a:t>
            </a:r>
          </a:p>
        </p:txBody>
      </p:sp>
    </p:spTree>
    <p:extLst>
      <p:ext uri="{BB962C8B-B14F-4D97-AF65-F5344CB8AC3E}">
        <p14:creationId xmlns:p14="http://schemas.microsoft.com/office/powerpoint/2010/main" val="123684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8624824"/>
            <a:ext cx="6858000" cy="128117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10" name="Rectangle 9"/>
          <p:cNvSpPr/>
          <p:nvPr/>
        </p:nvSpPr>
        <p:spPr>
          <a:xfrm>
            <a:off x="-6857" y="8743696"/>
            <a:ext cx="1687068" cy="10302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11" name="Rectangle 10"/>
          <p:cNvSpPr/>
          <p:nvPr/>
        </p:nvSpPr>
        <p:spPr>
          <a:xfrm>
            <a:off x="1769364" y="8730488"/>
            <a:ext cx="5088636" cy="10302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8" name="Title 7"/>
          <p:cNvSpPr>
            <a:spLocks noGrp="1"/>
          </p:cNvSpPr>
          <p:nvPr>
            <p:ph type="ctrTitle"/>
          </p:nvPr>
        </p:nvSpPr>
        <p:spPr>
          <a:xfrm>
            <a:off x="1771650" y="5833533"/>
            <a:ext cx="4857750" cy="26416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1771650" y="8738943"/>
            <a:ext cx="5029200" cy="990600"/>
          </a:xfrm>
        </p:spPr>
        <p:txBody>
          <a:bodyPr anchor="ctr">
            <a:normAutofit/>
          </a:bodyPr>
          <a:lstStyle>
            <a:lvl1pPr marL="0" indent="0" algn="l">
              <a:buNone/>
              <a:defRPr sz="2700">
                <a:solidFill>
                  <a:srgbClr val="FFFFFF"/>
                </a:solidFill>
              </a:defRPr>
            </a:lvl1pPr>
            <a:lvl2pPr marL="478924" indent="0" algn="ctr">
              <a:buNone/>
            </a:lvl2pPr>
            <a:lvl3pPr marL="957849" indent="0" algn="ctr">
              <a:buNone/>
            </a:lvl3pPr>
            <a:lvl4pPr marL="1436773" indent="0" algn="ctr">
              <a:buNone/>
            </a:lvl4pPr>
            <a:lvl5pPr marL="1915698" indent="0" algn="ctr">
              <a:buNone/>
            </a:lvl5pPr>
            <a:lvl6pPr marL="2394622" indent="0" algn="ctr">
              <a:buNone/>
            </a:lvl6pPr>
            <a:lvl7pPr marL="2873547" indent="0" algn="ctr">
              <a:buNone/>
            </a:lvl7pPr>
            <a:lvl8pPr marL="3352471" indent="0" algn="ctr">
              <a:buNone/>
            </a:lvl8pPr>
            <a:lvl9pPr marL="3831396" indent="0" algn="ctr">
              <a:buNone/>
            </a:lvl9pPr>
          </a:lstStyle>
          <a:p>
            <a:r>
              <a:rPr kumimoji="0" lang="en-US"/>
              <a:t>Click to edit Master subtitle style</a:t>
            </a:r>
          </a:p>
        </p:txBody>
      </p:sp>
      <p:sp>
        <p:nvSpPr>
          <p:cNvPr id="28" name="Date Placeholder 27"/>
          <p:cNvSpPr>
            <a:spLocks noGrp="1"/>
          </p:cNvSpPr>
          <p:nvPr>
            <p:ph type="dt" sz="half" idx="10"/>
          </p:nvPr>
        </p:nvSpPr>
        <p:spPr>
          <a:xfrm>
            <a:off x="57150" y="8765899"/>
            <a:ext cx="1543050" cy="990600"/>
          </a:xfrm>
        </p:spPr>
        <p:txBody>
          <a:bodyPr>
            <a:noAutofit/>
          </a:bodyPr>
          <a:lstStyle>
            <a:lvl1pPr algn="ctr">
              <a:defRPr sz="2100">
                <a:solidFill>
                  <a:srgbClr val="FFFFFF"/>
                </a:solidFill>
              </a:defRPr>
            </a:lvl1pPr>
          </a:lstStyle>
          <a:p>
            <a:fld id="{7B51B788-9072-45A5-8303-F1C353135701}" type="datetimeFigureOut">
              <a:rPr lang="en-US" smtClean="0"/>
              <a:t>7/29/2020</a:t>
            </a:fld>
            <a:endParaRPr lang="en-US"/>
          </a:p>
        </p:txBody>
      </p:sp>
      <p:sp>
        <p:nvSpPr>
          <p:cNvPr id="17" name="Footer Placeholder 16"/>
          <p:cNvSpPr>
            <a:spLocks noGrp="1"/>
          </p:cNvSpPr>
          <p:nvPr>
            <p:ph type="ftr" sz="quarter" idx="11"/>
          </p:nvPr>
        </p:nvSpPr>
        <p:spPr>
          <a:xfrm>
            <a:off x="1564045" y="341669"/>
            <a:ext cx="4400550" cy="527402"/>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6000750" y="330200"/>
            <a:ext cx="628650" cy="550333"/>
          </a:xfrm>
        </p:spPr>
        <p:txBody>
          <a:bodyPr/>
          <a:lstStyle>
            <a:lvl1pPr>
              <a:defRPr>
                <a:solidFill>
                  <a:schemeClr val="tx2"/>
                </a:solidFill>
              </a:defRPr>
            </a:lvl1pPr>
          </a:lstStyle>
          <a:p>
            <a:fld id="{CA221926-7166-4412-88F6-F14DAEF4080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B51B788-9072-45A5-8303-F1C353135701}"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21926-7166-4412-88F6-F14DAEF408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80538"/>
            <a:ext cx="1543050" cy="796836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342900" y="880537"/>
            <a:ext cx="4171950" cy="79683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914900" y="9025474"/>
            <a:ext cx="1657350" cy="527402"/>
          </a:xfrm>
        </p:spPr>
        <p:txBody>
          <a:bodyPr/>
          <a:lstStyle/>
          <a:p>
            <a:fld id="{7B51B788-9072-45A5-8303-F1C353135701}" type="datetimeFigureOut">
              <a:rPr lang="en-US" smtClean="0"/>
              <a:t>7/29/2020</a:t>
            </a:fld>
            <a:endParaRPr lang="en-US"/>
          </a:p>
        </p:txBody>
      </p:sp>
      <p:sp>
        <p:nvSpPr>
          <p:cNvPr id="5" name="Footer Placeholder 4"/>
          <p:cNvSpPr>
            <a:spLocks noGrp="1"/>
          </p:cNvSpPr>
          <p:nvPr>
            <p:ph type="ftr" sz="quarter" idx="11"/>
          </p:nvPr>
        </p:nvSpPr>
        <p:spPr>
          <a:xfrm>
            <a:off x="342901" y="9025191"/>
            <a:ext cx="4180112" cy="527402"/>
          </a:xfrm>
        </p:spPr>
        <p:txBody>
          <a:bodyPr/>
          <a:lstStyle/>
          <a:p>
            <a:endParaRPr lang="en-US"/>
          </a:p>
        </p:txBody>
      </p:sp>
      <p:sp>
        <p:nvSpPr>
          <p:cNvPr id="7" name="Rectangle 6"/>
          <p:cNvSpPr/>
          <p:nvPr/>
        </p:nvSpPr>
        <p:spPr bwMode="white">
          <a:xfrm>
            <a:off x="4572239" y="0"/>
            <a:ext cx="240030" cy="9906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5784" tIns="47893" rIns="95784" bIns="47893" rtlCol="0" anchor="ctr"/>
          <a:lstStyle/>
          <a:p>
            <a:pPr algn="ctr" eaLnBrk="1" latinLnBrk="0" hangingPunct="1"/>
            <a:endParaRPr kumimoji="0" lang="en-US"/>
          </a:p>
        </p:txBody>
      </p:sp>
      <p:sp>
        <p:nvSpPr>
          <p:cNvPr id="8" name="Rectangle 7"/>
          <p:cNvSpPr/>
          <p:nvPr/>
        </p:nvSpPr>
        <p:spPr>
          <a:xfrm>
            <a:off x="4606529" y="880533"/>
            <a:ext cx="171450" cy="9025467"/>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5784" tIns="47893" rIns="95784" bIns="47893" rtlCol="0" anchor="ctr"/>
          <a:lstStyle/>
          <a:p>
            <a:pPr algn="ctr" eaLnBrk="1" latinLnBrk="0" hangingPunct="1"/>
            <a:endParaRPr kumimoji="0" lang="en-US"/>
          </a:p>
        </p:txBody>
      </p:sp>
      <p:sp>
        <p:nvSpPr>
          <p:cNvPr id="9" name="Rectangle 8"/>
          <p:cNvSpPr/>
          <p:nvPr/>
        </p:nvSpPr>
        <p:spPr>
          <a:xfrm>
            <a:off x="4606529" y="1"/>
            <a:ext cx="171450" cy="770467"/>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5784" tIns="47893" rIns="95784" bIns="47893"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07022" y="293558"/>
            <a:ext cx="770467" cy="183357"/>
          </a:xfrm>
        </p:spPr>
        <p:txBody>
          <a:bodyPr/>
          <a:lstStyle/>
          <a:p>
            <a:fld id="{CA221926-7166-4412-88F6-F14DAEF4080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486" y="330201"/>
            <a:ext cx="6115050" cy="1430867"/>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7B51B788-9072-45A5-8303-F1C353135701}" type="datetimeFigureOut">
              <a:rPr lang="en-US" smtClean="0"/>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A221926-7166-4412-88F6-F14DAEF40808}" type="slidenum">
              <a:rPr lang="en-US" smtClean="0"/>
              <a:t>‹#›</a:t>
            </a:fld>
            <a:endParaRPr lang="en-US"/>
          </a:p>
        </p:txBody>
      </p:sp>
      <p:sp>
        <p:nvSpPr>
          <p:cNvPr id="8" name="Content Placeholder 7"/>
          <p:cNvSpPr>
            <a:spLocks noGrp="1"/>
          </p:cNvSpPr>
          <p:nvPr>
            <p:ph sz="quarter" idx="1"/>
          </p:nvPr>
        </p:nvSpPr>
        <p:spPr>
          <a:xfrm>
            <a:off x="459486" y="2311400"/>
            <a:ext cx="6115050" cy="64939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3" y="3962404"/>
            <a:ext cx="5342335" cy="2416881"/>
          </a:xfrm>
        </p:spPr>
        <p:txBody>
          <a:bodyPr anchor="t"/>
          <a:lstStyle>
            <a:lvl1pPr marL="0" indent="0">
              <a:buNone/>
              <a:defRPr sz="2900">
                <a:solidFill>
                  <a:schemeClr val="tx2"/>
                </a:solidFill>
              </a:defRPr>
            </a:lvl1pPr>
            <a:lvl2pPr>
              <a:buNone/>
              <a:defRPr sz="19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2201333"/>
            <a:ext cx="6858000" cy="1651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8" name="Rectangle 7"/>
          <p:cNvSpPr/>
          <p:nvPr/>
        </p:nvSpPr>
        <p:spPr>
          <a:xfrm>
            <a:off x="0" y="2311401"/>
            <a:ext cx="971550" cy="143086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9" name="Rectangle 8"/>
          <p:cNvSpPr/>
          <p:nvPr/>
        </p:nvSpPr>
        <p:spPr>
          <a:xfrm>
            <a:off x="1028700" y="2311401"/>
            <a:ext cx="5829300" cy="143086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2" name="Title 1"/>
          <p:cNvSpPr>
            <a:spLocks noGrp="1"/>
          </p:cNvSpPr>
          <p:nvPr>
            <p:ph type="title"/>
          </p:nvPr>
        </p:nvSpPr>
        <p:spPr>
          <a:xfrm>
            <a:off x="1028700" y="2311401"/>
            <a:ext cx="5715000" cy="1430867"/>
          </a:xfrm>
        </p:spPr>
        <p:txBody>
          <a:bodyPr/>
          <a:lstStyle>
            <a:lvl1pPr algn="l">
              <a:buNone/>
              <a:defRPr sz="46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7B51B788-9072-45A5-8303-F1C353135701}" type="datetimeFigureOut">
              <a:rPr lang="en-US" smtClean="0"/>
              <a:t>7/29/2020</a:t>
            </a:fld>
            <a:endParaRPr lang="en-US"/>
          </a:p>
        </p:txBody>
      </p:sp>
      <p:sp>
        <p:nvSpPr>
          <p:cNvPr id="13" name="Slide Number Placeholder 12"/>
          <p:cNvSpPr>
            <a:spLocks noGrp="1"/>
          </p:cNvSpPr>
          <p:nvPr>
            <p:ph type="sldNum" sz="quarter" idx="11"/>
          </p:nvPr>
        </p:nvSpPr>
        <p:spPr>
          <a:xfrm>
            <a:off x="0" y="2531534"/>
            <a:ext cx="971550" cy="1013532"/>
          </a:xfrm>
        </p:spPr>
        <p:txBody>
          <a:bodyPr>
            <a:noAutofit/>
          </a:bodyPr>
          <a:lstStyle>
            <a:lvl1pPr>
              <a:defRPr sz="2500">
                <a:solidFill>
                  <a:srgbClr val="FFFFFF"/>
                </a:solidFill>
              </a:defRPr>
            </a:lvl1pPr>
          </a:lstStyle>
          <a:p>
            <a:fld id="{CA221926-7166-4412-88F6-F14DAEF40808}"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457200" y="2296041"/>
            <a:ext cx="2914650" cy="6604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3633676" y="2296041"/>
            <a:ext cx="2914650" cy="6604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7B51B788-9072-45A5-8303-F1C353135701}" type="datetimeFigureOut">
              <a:rPr lang="en-US" smtClean="0"/>
              <a:t>7/29/2020</a:t>
            </a:fld>
            <a:endParaRPr lang="en-US"/>
          </a:p>
        </p:txBody>
      </p:sp>
      <p:sp>
        <p:nvSpPr>
          <p:cNvPr id="10" name="Slide Number Placeholder 9"/>
          <p:cNvSpPr>
            <a:spLocks noGrp="1"/>
          </p:cNvSpPr>
          <p:nvPr>
            <p:ph type="sldNum" sz="quarter" idx="16"/>
          </p:nvPr>
        </p:nvSpPr>
        <p:spPr/>
        <p:txBody>
          <a:bodyPr rtlCol="0"/>
          <a:lstStyle/>
          <a:p>
            <a:fld id="{CA221926-7166-4412-88F6-F14DAEF40808}"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94409"/>
            <a:ext cx="6115050" cy="1256594"/>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457200" y="3522134"/>
            <a:ext cx="2914650" cy="51731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3600450" y="3522134"/>
            <a:ext cx="2914650" cy="5173133"/>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7B51B788-9072-45A5-8303-F1C353135701}" type="datetimeFigureOut">
              <a:rPr lang="en-US" smtClean="0"/>
              <a:t>7/29/2020</a:t>
            </a:fld>
            <a:endParaRPr lang="en-US"/>
          </a:p>
        </p:txBody>
      </p:sp>
      <p:sp>
        <p:nvSpPr>
          <p:cNvPr id="12" name="Slide Number Placeholder 11"/>
          <p:cNvSpPr>
            <a:spLocks noGrp="1"/>
          </p:cNvSpPr>
          <p:nvPr>
            <p:ph type="sldNum" sz="quarter" idx="16"/>
          </p:nvPr>
        </p:nvSpPr>
        <p:spPr/>
        <p:txBody>
          <a:bodyPr rtlCol="0"/>
          <a:lstStyle/>
          <a:p>
            <a:fld id="{CA221926-7166-4412-88F6-F14DAEF40808}"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531533"/>
            <a:ext cx="2914650" cy="924560"/>
          </a:xfrm>
          <a:solidFill>
            <a:schemeClr val="accent2"/>
          </a:solidFill>
        </p:spPr>
        <p:txBody>
          <a:bodyPr rtlCol="0" anchor="ctr"/>
          <a:lstStyle>
            <a:lvl1pPr marL="0" indent="0">
              <a:buFontTx/>
              <a:buNone/>
              <a:defRPr sz="21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3600450" y="2531533"/>
            <a:ext cx="2914650" cy="924560"/>
          </a:xfrm>
          <a:solidFill>
            <a:schemeClr val="accent4"/>
          </a:solidFill>
        </p:spPr>
        <p:txBody>
          <a:bodyPr rtlCol="0" anchor="ctr"/>
          <a:lstStyle>
            <a:lvl1pPr marL="0" indent="0">
              <a:buFontTx/>
              <a:buNone/>
              <a:defRPr sz="21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B51B788-9072-45A5-8303-F1C353135701}" type="datetimeFigureOut">
              <a:rPr lang="en-US" smtClean="0"/>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A221926-7166-4412-88F6-F14DAEF408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1B788-9072-45A5-8303-F1C353135701}" type="datetimeFigureOut">
              <a:rPr lang="en-US" smtClean="0"/>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9025468"/>
            <a:ext cx="400050" cy="550333"/>
          </a:xfrm>
        </p:spPr>
        <p:txBody>
          <a:bodyPr/>
          <a:lstStyle>
            <a:lvl1pPr>
              <a:defRPr>
                <a:solidFill>
                  <a:schemeClr val="tx2"/>
                </a:solidFill>
              </a:defRPr>
            </a:lvl1pPr>
          </a:lstStyle>
          <a:p>
            <a:fld id="{CA221926-7166-4412-88F6-F14DAEF408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4409"/>
            <a:ext cx="6057900" cy="1256594"/>
          </a:xfrm>
        </p:spPr>
        <p:txBody>
          <a:bodyPr anchor="ctr"/>
          <a:lstStyle>
            <a:lvl1pPr algn="l">
              <a:buNone/>
              <a:defRPr sz="4600" b="0"/>
            </a:lvl1pPr>
          </a:lstStyle>
          <a:p>
            <a:r>
              <a:rPr kumimoji="0" lang="en-US"/>
              <a:t>Click to edit Master title style</a:t>
            </a:r>
          </a:p>
        </p:txBody>
      </p:sp>
      <p:sp>
        <p:nvSpPr>
          <p:cNvPr id="5" name="Date Placeholder 4"/>
          <p:cNvSpPr>
            <a:spLocks noGrp="1"/>
          </p:cNvSpPr>
          <p:nvPr>
            <p:ph type="dt" sz="half" idx="10"/>
          </p:nvPr>
        </p:nvSpPr>
        <p:spPr/>
        <p:txBody>
          <a:bodyPr/>
          <a:lstStyle/>
          <a:p>
            <a:fld id="{7B51B788-9072-45A5-8303-F1C353135701}" type="datetimeFigureOut">
              <a:rPr lang="en-US" smtClean="0"/>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A221926-7166-4412-88F6-F14DAEF40808}" type="slidenum">
              <a:rPr lang="en-US" smtClean="0"/>
              <a:t>‹#›</a:t>
            </a:fld>
            <a:endParaRPr lang="en-US"/>
          </a:p>
        </p:txBody>
      </p:sp>
      <p:sp>
        <p:nvSpPr>
          <p:cNvPr id="3" name="Text Placeholder 2"/>
          <p:cNvSpPr>
            <a:spLocks noGrp="1"/>
          </p:cNvSpPr>
          <p:nvPr>
            <p:ph type="body" idx="2"/>
          </p:nvPr>
        </p:nvSpPr>
        <p:spPr>
          <a:xfrm>
            <a:off x="457200" y="2531533"/>
            <a:ext cx="1200150" cy="62738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43678" tIns="191570" rIns="143678" bIns="95784"/>
          <a:lstStyle>
            <a:lvl1pPr marL="0" indent="0">
              <a:spcAft>
                <a:spcPts val="1048"/>
              </a:spcAft>
              <a:buNone/>
              <a:defRPr sz="1900"/>
            </a:lvl1pPr>
            <a:lvl2pPr>
              <a:buNone/>
              <a:defRPr sz="1300"/>
            </a:lvl2pPr>
            <a:lvl3pPr>
              <a:buNone/>
              <a:defRPr sz="1100"/>
            </a:lvl3pPr>
            <a:lvl4pPr>
              <a:buNone/>
              <a:defRPr sz="1000"/>
            </a:lvl4pPr>
            <a:lvl5pPr>
              <a:buNone/>
              <a:defRPr sz="10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1771650" y="2531533"/>
            <a:ext cx="4800600" cy="6383867"/>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924800"/>
            <a:ext cx="5486400" cy="990600"/>
          </a:xfrm>
        </p:spPr>
        <p:txBody>
          <a:bodyPr/>
          <a:lstStyle>
            <a:lvl1pPr marL="0" indent="0">
              <a:buFontTx/>
              <a:buNone/>
              <a:defRPr sz="1700"/>
            </a:lvl1pPr>
            <a:lvl2pPr>
              <a:buFontTx/>
              <a:buNone/>
              <a:defRPr sz="1300"/>
            </a:lvl2pPr>
            <a:lvl3pPr>
              <a:buFontTx/>
              <a:buNone/>
              <a:defRPr sz="1100"/>
            </a:lvl3pPr>
            <a:lvl4pPr>
              <a:buFontTx/>
              <a:buNone/>
              <a:defRPr sz="1000"/>
            </a:lvl4pPr>
            <a:lvl5pPr>
              <a:buFontTx/>
              <a:buNone/>
              <a:defRPr sz="1000"/>
            </a:lvl5pPr>
          </a:lstStyle>
          <a:p>
            <a:pPr lvl="0" eaLnBrk="1" latinLnBrk="0" hangingPunct="1"/>
            <a:r>
              <a:rPr kumimoji="0" lang="en-US"/>
              <a:t>Click to edit Master text styles</a:t>
            </a:r>
          </a:p>
        </p:txBody>
      </p:sp>
      <p:sp>
        <p:nvSpPr>
          <p:cNvPr id="8" name="Rectangle 7"/>
          <p:cNvSpPr/>
          <p:nvPr/>
        </p:nvSpPr>
        <p:spPr bwMode="white">
          <a:xfrm>
            <a:off x="-6858" y="6604000"/>
            <a:ext cx="6858000" cy="128117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9" name="Rectangle 8"/>
          <p:cNvSpPr/>
          <p:nvPr/>
        </p:nvSpPr>
        <p:spPr>
          <a:xfrm>
            <a:off x="-6858" y="6736080"/>
            <a:ext cx="1097280" cy="10302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10" name="Rectangle 9"/>
          <p:cNvSpPr/>
          <p:nvPr/>
        </p:nvSpPr>
        <p:spPr>
          <a:xfrm>
            <a:off x="1159003" y="6722872"/>
            <a:ext cx="5698998" cy="10302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2" name="Title 1"/>
          <p:cNvSpPr>
            <a:spLocks noGrp="1"/>
          </p:cNvSpPr>
          <p:nvPr>
            <p:ph type="title"/>
          </p:nvPr>
        </p:nvSpPr>
        <p:spPr>
          <a:xfrm>
            <a:off x="1200150" y="6714067"/>
            <a:ext cx="5486400" cy="990600"/>
          </a:xfrm>
        </p:spPr>
        <p:txBody>
          <a:bodyPr anchor="ctr"/>
          <a:lstStyle>
            <a:lvl1pPr algn="l">
              <a:buNone/>
              <a:defRPr sz="2900" b="0">
                <a:solidFill>
                  <a:srgbClr val="FFFFFF"/>
                </a:solidFill>
              </a:defRPr>
            </a:lvl1pPr>
          </a:lstStyle>
          <a:p>
            <a:r>
              <a:rPr kumimoji="0" lang="en-US"/>
              <a:t>Click to edit Master title style</a:t>
            </a:r>
          </a:p>
        </p:txBody>
      </p:sp>
      <p:sp>
        <p:nvSpPr>
          <p:cNvPr id="11" name="Rectangle 10"/>
          <p:cNvSpPr/>
          <p:nvPr/>
        </p:nvSpPr>
        <p:spPr bwMode="white">
          <a:xfrm>
            <a:off x="1085850" y="0"/>
            <a:ext cx="75438" cy="991920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12" name="Date Placeholder 11"/>
          <p:cNvSpPr>
            <a:spLocks noGrp="1"/>
          </p:cNvSpPr>
          <p:nvPr>
            <p:ph type="dt" sz="half" idx="10"/>
          </p:nvPr>
        </p:nvSpPr>
        <p:spPr>
          <a:xfrm>
            <a:off x="4686300" y="9025471"/>
            <a:ext cx="2000250" cy="527402"/>
          </a:xfrm>
        </p:spPr>
        <p:txBody>
          <a:bodyPr rtlCol="0"/>
          <a:lstStyle/>
          <a:p>
            <a:fld id="{7B51B788-9072-45A5-8303-F1C353135701}" type="datetimeFigureOut">
              <a:rPr lang="en-US" smtClean="0"/>
              <a:t>7/29/2020</a:t>
            </a:fld>
            <a:endParaRPr lang="en-US"/>
          </a:p>
        </p:txBody>
      </p:sp>
      <p:sp>
        <p:nvSpPr>
          <p:cNvPr id="13" name="Slide Number Placeholder 12"/>
          <p:cNvSpPr>
            <a:spLocks noGrp="1"/>
          </p:cNvSpPr>
          <p:nvPr>
            <p:ph type="sldNum" sz="quarter" idx="11"/>
          </p:nvPr>
        </p:nvSpPr>
        <p:spPr>
          <a:xfrm>
            <a:off x="0" y="6741585"/>
            <a:ext cx="1085850" cy="958502"/>
          </a:xfrm>
        </p:spPr>
        <p:txBody>
          <a:bodyPr rtlCol="0"/>
          <a:lstStyle>
            <a:lvl1pPr>
              <a:defRPr sz="2900"/>
            </a:lvl1pPr>
          </a:lstStyle>
          <a:p>
            <a:fld id="{CA221926-7166-4412-88F6-F14DAEF40808}" type="slidenum">
              <a:rPr lang="en-US" smtClean="0"/>
              <a:t>‹#›</a:t>
            </a:fld>
            <a:endParaRPr lang="en-US"/>
          </a:p>
        </p:txBody>
      </p:sp>
      <p:sp>
        <p:nvSpPr>
          <p:cNvPr id="14" name="Footer Placeholder 13"/>
          <p:cNvSpPr>
            <a:spLocks noGrp="1"/>
          </p:cNvSpPr>
          <p:nvPr>
            <p:ph type="ftr" sz="quarter" idx="12"/>
          </p:nvPr>
        </p:nvSpPr>
        <p:spPr>
          <a:xfrm>
            <a:off x="1200150" y="9025190"/>
            <a:ext cx="3429000" cy="527402"/>
          </a:xfrm>
        </p:spPr>
        <p:txBody>
          <a:bodyPr rtlCol="0"/>
          <a:lstStyle/>
          <a:p>
            <a:endParaRPr lang="en-US"/>
          </a:p>
        </p:txBody>
      </p:sp>
      <p:sp>
        <p:nvSpPr>
          <p:cNvPr id="3" name="Picture Placeholder 2"/>
          <p:cNvSpPr>
            <a:spLocks noGrp="1"/>
          </p:cNvSpPr>
          <p:nvPr>
            <p:ph type="pic" idx="1"/>
          </p:nvPr>
        </p:nvSpPr>
        <p:spPr>
          <a:xfrm>
            <a:off x="1170433" y="0"/>
            <a:ext cx="5687568" cy="6599598"/>
          </a:xfrm>
          <a:solidFill>
            <a:schemeClr val="accent1">
              <a:tint val="40000"/>
            </a:schemeClr>
          </a:solidFill>
          <a:ln>
            <a:noFill/>
          </a:ln>
        </p:spPr>
        <p:txBody>
          <a:bodyPr/>
          <a:lstStyle>
            <a:lvl1pPr marL="0" indent="0">
              <a:buNone/>
              <a:defRPr sz="34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330201"/>
            <a:ext cx="6115050" cy="1430867"/>
          </a:xfrm>
          <a:prstGeom prst="rect">
            <a:avLst/>
          </a:prstGeom>
        </p:spPr>
        <p:txBody>
          <a:bodyPr vert="horz" lIns="95784" tIns="47893" rIns="95784" bIns="47893" anchor="ctr">
            <a:normAutofit/>
          </a:bodyPr>
          <a:lstStyle/>
          <a:p>
            <a:r>
              <a:rPr kumimoji="0" lang="en-US"/>
              <a:t>Click to edit Master title style</a:t>
            </a:r>
          </a:p>
        </p:txBody>
      </p:sp>
      <p:sp>
        <p:nvSpPr>
          <p:cNvPr id="13" name="Text Placeholder 12"/>
          <p:cNvSpPr>
            <a:spLocks noGrp="1"/>
          </p:cNvSpPr>
          <p:nvPr>
            <p:ph type="body" idx="1"/>
          </p:nvPr>
        </p:nvSpPr>
        <p:spPr>
          <a:xfrm>
            <a:off x="459486" y="2311400"/>
            <a:ext cx="6115050" cy="6537960"/>
          </a:xfrm>
          <a:prstGeom prst="rect">
            <a:avLst/>
          </a:prstGeom>
        </p:spPr>
        <p:txBody>
          <a:bodyPr vert="horz" lIns="95784" tIns="47893" rIns="95784" bIns="47893">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0" y="9025471"/>
            <a:ext cx="2000250" cy="527402"/>
          </a:xfrm>
          <a:prstGeom prst="rect">
            <a:avLst/>
          </a:prstGeom>
        </p:spPr>
        <p:txBody>
          <a:bodyPr vert="horz" lIns="95784" tIns="47893" rIns="95784" bIns="47893" anchor="ctr" anchorCtr="0"/>
          <a:lstStyle>
            <a:lvl1pPr algn="l" eaLnBrk="1" latinLnBrk="0" hangingPunct="1">
              <a:defRPr kumimoji="0" sz="1400">
                <a:solidFill>
                  <a:schemeClr val="tx2"/>
                </a:solidFill>
              </a:defRPr>
            </a:lvl1pPr>
          </a:lstStyle>
          <a:p>
            <a:fld id="{7B51B788-9072-45A5-8303-F1C353135701}" type="datetimeFigureOut">
              <a:rPr lang="en-US" smtClean="0"/>
              <a:t>7/29/2020</a:t>
            </a:fld>
            <a:endParaRPr lang="en-US"/>
          </a:p>
        </p:txBody>
      </p:sp>
      <p:sp>
        <p:nvSpPr>
          <p:cNvPr id="3" name="Footer Placeholder 2"/>
          <p:cNvSpPr>
            <a:spLocks noGrp="1"/>
          </p:cNvSpPr>
          <p:nvPr>
            <p:ph type="ftr" sz="quarter" idx="3"/>
          </p:nvPr>
        </p:nvSpPr>
        <p:spPr>
          <a:xfrm>
            <a:off x="457201" y="9025190"/>
            <a:ext cx="4065812" cy="527402"/>
          </a:xfrm>
          <a:prstGeom prst="rect">
            <a:avLst/>
          </a:prstGeom>
        </p:spPr>
        <p:txBody>
          <a:bodyPr vert="horz" lIns="95784" tIns="47893" rIns="95784" bIns="47893"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783080"/>
            <a:ext cx="6858000" cy="46228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8" name="Rectangle 7"/>
          <p:cNvSpPr/>
          <p:nvPr/>
        </p:nvSpPr>
        <p:spPr>
          <a:xfrm>
            <a:off x="0" y="1849120"/>
            <a:ext cx="400050" cy="3302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9" name="Rectangle 8"/>
          <p:cNvSpPr/>
          <p:nvPr/>
        </p:nvSpPr>
        <p:spPr>
          <a:xfrm>
            <a:off x="442912" y="1849120"/>
            <a:ext cx="6415088" cy="3302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5784" tIns="47893" rIns="95784" bIns="47893"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837655"/>
            <a:ext cx="400050" cy="353132"/>
          </a:xfrm>
          <a:prstGeom prst="rect">
            <a:avLst/>
          </a:prstGeom>
        </p:spPr>
        <p:txBody>
          <a:bodyPr vert="horz" lIns="95784" tIns="47893" rIns="95784" bIns="47893" anchor="ctr" anchorCtr="0">
            <a:normAutofit/>
          </a:bodyPr>
          <a:lstStyle>
            <a:lvl1pPr algn="ctr" eaLnBrk="1" latinLnBrk="0" hangingPunct="1">
              <a:defRPr kumimoji="0" sz="1400" b="1">
                <a:solidFill>
                  <a:srgbClr val="FFFFFF"/>
                </a:solidFill>
              </a:defRPr>
            </a:lvl1pPr>
          </a:lstStyle>
          <a:p>
            <a:fld id="{CA221926-7166-4412-88F6-F14DAEF408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Lst>
  <p:txStyles>
    <p:titleStyle>
      <a:lvl1pPr algn="l" rtl="0" eaLnBrk="1" latinLnBrk="0" hangingPunct="1">
        <a:spcBef>
          <a:spcPct val="0"/>
        </a:spcBef>
        <a:buNone/>
        <a:defRPr kumimoji="0" sz="4600" kern="1200">
          <a:solidFill>
            <a:schemeClr val="tx2"/>
          </a:solidFill>
          <a:latin typeface="+mj-lt"/>
          <a:ea typeface="+mj-ea"/>
          <a:cs typeface="+mj-cs"/>
        </a:defRPr>
      </a:lvl1pPr>
    </p:titleStyle>
    <p:bodyStyle>
      <a:lvl1pPr marL="335247" indent="-335247" algn="l" rtl="0" eaLnBrk="1" latinLnBrk="0" hangingPunct="1">
        <a:spcBef>
          <a:spcPts val="733"/>
        </a:spcBef>
        <a:buClr>
          <a:schemeClr val="accent2"/>
        </a:buClr>
        <a:buSzPct val="60000"/>
        <a:buFont typeface="Wingdings"/>
        <a:buChar char=""/>
        <a:defRPr kumimoji="0" sz="3000" kern="1200">
          <a:solidFill>
            <a:schemeClr val="tx1"/>
          </a:solidFill>
          <a:latin typeface="+mn-lt"/>
          <a:ea typeface="+mn-ea"/>
          <a:cs typeface="+mn-cs"/>
        </a:defRPr>
      </a:lvl1pPr>
      <a:lvl2pPr marL="670494" indent="-287355" algn="l" rtl="0" eaLnBrk="1" latinLnBrk="0" hangingPunct="1">
        <a:spcBef>
          <a:spcPts val="576"/>
        </a:spcBef>
        <a:buClr>
          <a:schemeClr val="accent1"/>
        </a:buClr>
        <a:buSzPct val="70000"/>
        <a:buFont typeface="Wingdings 2"/>
        <a:buChar char=""/>
        <a:defRPr kumimoji="0" sz="2700" kern="1200">
          <a:solidFill>
            <a:schemeClr val="tx1"/>
          </a:solidFill>
          <a:latin typeface="+mn-lt"/>
          <a:ea typeface="+mn-ea"/>
          <a:cs typeface="+mn-cs"/>
        </a:defRPr>
      </a:lvl2pPr>
      <a:lvl3pPr marL="957849" indent="-239462" algn="l" rtl="0" eaLnBrk="1" latinLnBrk="0" hangingPunct="1">
        <a:spcBef>
          <a:spcPts val="524"/>
        </a:spcBef>
        <a:buClr>
          <a:schemeClr val="accent2"/>
        </a:buClr>
        <a:buSzPct val="75000"/>
        <a:buFont typeface="Wingdings"/>
        <a:buChar char=""/>
        <a:defRPr kumimoji="0" sz="2400" kern="1200">
          <a:solidFill>
            <a:schemeClr val="tx1"/>
          </a:solidFill>
          <a:latin typeface="+mn-lt"/>
          <a:ea typeface="+mn-ea"/>
          <a:cs typeface="+mn-cs"/>
        </a:defRPr>
      </a:lvl3pPr>
      <a:lvl4pPr marL="1436773" indent="-239462" algn="l" rtl="0" eaLnBrk="1" latinLnBrk="0" hangingPunct="1">
        <a:spcBef>
          <a:spcPts val="419"/>
        </a:spcBef>
        <a:buClr>
          <a:schemeClr val="accent3"/>
        </a:buClr>
        <a:buSzPct val="75000"/>
        <a:buFont typeface="Wingdings"/>
        <a:buChar char=""/>
        <a:defRPr kumimoji="0" sz="2100" kern="1200">
          <a:solidFill>
            <a:schemeClr val="tx1"/>
          </a:solidFill>
          <a:latin typeface="+mn-lt"/>
          <a:ea typeface="+mn-ea"/>
          <a:cs typeface="+mn-cs"/>
        </a:defRPr>
      </a:lvl4pPr>
      <a:lvl5pPr marL="1915698" indent="-239462" algn="l" rtl="0" eaLnBrk="1" latinLnBrk="0" hangingPunct="1">
        <a:spcBef>
          <a:spcPts val="419"/>
        </a:spcBef>
        <a:buClr>
          <a:schemeClr val="accent4"/>
        </a:buClr>
        <a:buSzPct val="65000"/>
        <a:buFont typeface="Wingdings"/>
        <a:buChar char=""/>
        <a:defRPr kumimoji="0" sz="2100" kern="1200">
          <a:solidFill>
            <a:schemeClr val="tx1"/>
          </a:solidFill>
          <a:latin typeface="+mn-lt"/>
          <a:ea typeface="+mn-ea"/>
          <a:cs typeface="+mn-cs"/>
        </a:defRPr>
      </a:lvl5pPr>
      <a:lvl6pPr marL="2203052" indent="-239462" algn="l" rtl="0" eaLnBrk="1" latinLnBrk="0" hangingPunct="1">
        <a:spcBef>
          <a:spcPct val="20000"/>
        </a:spcBef>
        <a:buClr>
          <a:schemeClr val="accent1"/>
        </a:buClr>
        <a:buFont typeface="Wingdings"/>
        <a:buChar char="§"/>
        <a:defRPr kumimoji="0" sz="1900" kern="1200" baseline="0">
          <a:solidFill>
            <a:schemeClr val="tx1"/>
          </a:solidFill>
          <a:latin typeface="+mn-lt"/>
          <a:ea typeface="+mn-ea"/>
          <a:cs typeface="+mn-cs"/>
        </a:defRPr>
      </a:lvl6pPr>
      <a:lvl7pPr marL="2490407" indent="-239462" algn="l" rtl="0" eaLnBrk="1" latinLnBrk="0" hangingPunct="1">
        <a:spcBef>
          <a:spcPct val="20000"/>
        </a:spcBef>
        <a:buClr>
          <a:schemeClr val="accent2"/>
        </a:buClr>
        <a:buFont typeface="Wingdings"/>
        <a:buChar char="§"/>
        <a:defRPr kumimoji="0" sz="1900" kern="1200" baseline="0">
          <a:solidFill>
            <a:schemeClr val="tx1"/>
          </a:solidFill>
          <a:latin typeface="+mn-lt"/>
          <a:ea typeface="+mn-ea"/>
          <a:cs typeface="+mn-cs"/>
        </a:defRPr>
      </a:lvl7pPr>
      <a:lvl8pPr marL="2777762" indent="-239462" algn="l" rtl="0" eaLnBrk="1" latinLnBrk="0" hangingPunct="1">
        <a:spcBef>
          <a:spcPct val="20000"/>
        </a:spcBef>
        <a:buClr>
          <a:schemeClr val="accent3"/>
        </a:buClr>
        <a:buFont typeface="Wingdings"/>
        <a:buChar char="§"/>
        <a:defRPr kumimoji="0" sz="1900" kern="1200" baseline="0">
          <a:solidFill>
            <a:schemeClr val="tx1"/>
          </a:solidFill>
          <a:latin typeface="+mn-lt"/>
          <a:ea typeface="+mn-ea"/>
          <a:cs typeface="+mn-cs"/>
        </a:defRPr>
      </a:lvl8pPr>
      <a:lvl9pPr marL="3065117" indent="-239462" algn="l" rtl="0" eaLnBrk="1" latinLnBrk="0" hangingPunct="1">
        <a:spcBef>
          <a:spcPct val="20000"/>
        </a:spcBef>
        <a:buClr>
          <a:schemeClr val="accent4"/>
        </a:buClr>
        <a:buFont typeface="Wingdings"/>
        <a:buChar char="§"/>
        <a:defRPr kumimoji="0" sz="19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78924" algn="l" rtl="0" eaLnBrk="1" latinLnBrk="0" hangingPunct="1">
        <a:defRPr kumimoji="0" kern="1200">
          <a:solidFill>
            <a:schemeClr val="tx1"/>
          </a:solidFill>
          <a:latin typeface="+mn-lt"/>
          <a:ea typeface="+mn-ea"/>
          <a:cs typeface="+mn-cs"/>
        </a:defRPr>
      </a:lvl2pPr>
      <a:lvl3pPr marL="957849" algn="l" rtl="0" eaLnBrk="1" latinLnBrk="0" hangingPunct="1">
        <a:defRPr kumimoji="0" kern="1200">
          <a:solidFill>
            <a:schemeClr val="tx1"/>
          </a:solidFill>
          <a:latin typeface="+mn-lt"/>
          <a:ea typeface="+mn-ea"/>
          <a:cs typeface="+mn-cs"/>
        </a:defRPr>
      </a:lvl3pPr>
      <a:lvl4pPr marL="1436773" algn="l" rtl="0" eaLnBrk="1" latinLnBrk="0" hangingPunct="1">
        <a:defRPr kumimoji="0" kern="1200">
          <a:solidFill>
            <a:schemeClr val="tx1"/>
          </a:solidFill>
          <a:latin typeface="+mn-lt"/>
          <a:ea typeface="+mn-ea"/>
          <a:cs typeface="+mn-cs"/>
        </a:defRPr>
      </a:lvl4pPr>
      <a:lvl5pPr marL="1915698" algn="l" rtl="0" eaLnBrk="1" latinLnBrk="0" hangingPunct="1">
        <a:defRPr kumimoji="0" kern="1200">
          <a:solidFill>
            <a:schemeClr val="tx1"/>
          </a:solidFill>
          <a:latin typeface="+mn-lt"/>
          <a:ea typeface="+mn-ea"/>
          <a:cs typeface="+mn-cs"/>
        </a:defRPr>
      </a:lvl5pPr>
      <a:lvl6pPr marL="2394622" algn="l" rtl="0" eaLnBrk="1" latinLnBrk="0" hangingPunct="1">
        <a:defRPr kumimoji="0" kern="1200">
          <a:solidFill>
            <a:schemeClr val="tx1"/>
          </a:solidFill>
          <a:latin typeface="+mn-lt"/>
          <a:ea typeface="+mn-ea"/>
          <a:cs typeface="+mn-cs"/>
        </a:defRPr>
      </a:lvl6pPr>
      <a:lvl7pPr marL="2873547" algn="l" rtl="0" eaLnBrk="1" latinLnBrk="0" hangingPunct="1">
        <a:defRPr kumimoji="0" kern="1200">
          <a:solidFill>
            <a:schemeClr val="tx1"/>
          </a:solidFill>
          <a:latin typeface="+mn-lt"/>
          <a:ea typeface="+mn-ea"/>
          <a:cs typeface="+mn-cs"/>
        </a:defRPr>
      </a:lvl7pPr>
      <a:lvl8pPr marL="3352471" algn="l" rtl="0" eaLnBrk="1" latinLnBrk="0" hangingPunct="1">
        <a:defRPr kumimoji="0" kern="1200">
          <a:solidFill>
            <a:schemeClr val="tx1"/>
          </a:solidFill>
          <a:latin typeface="+mn-lt"/>
          <a:ea typeface="+mn-ea"/>
          <a:cs typeface="+mn-cs"/>
        </a:defRPr>
      </a:lvl8pPr>
      <a:lvl9pPr marL="383139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treasurer@dccpta.org" TargetMode="External"/><Relationship Id="rId2" Type="http://schemas.openxmlformats.org/officeDocument/2006/relationships/hyperlink" Target="mailto:bruce@floridapt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mailto:treasurer@dccpta.org" TargetMode="External"/><Relationship Id="rId2" Type="http://schemas.openxmlformats.org/officeDocument/2006/relationships/hyperlink" Target="mailto:990@floridapta.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treasurer@dccpta.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028703" y="3962404"/>
            <a:ext cx="5342335" cy="3219449"/>
          </a:xfrm>
        </p:spPr>
        <p:txBody>
          <a:bodyPr>
            <a:normAutofit/>
          </a:bodyPr>
          <a:lstStyle/>
          <a:p>
            <a:r>
              <a:rPr lang="en-US" dirty="0">
                <a:solidFill>
                  <a:srgbClr val="10253F"/>
                </a:solidFill>
              </a:rPr>
              <a:t>Duval County Council of PTAs</a:t>
            </a:r>
          </a:p>
          <a:p>
            <a:endParaRPr lang="en-US" dirty="0">
              <a:solidFill>
                <a:srgbClr val="10253F"/>
              </a:solidFill>
            </a:endParaRPr>
          </a:p>
          <a:p>
            <a:r>
              <a:rPr lang="en-US" dirty="0">
                <a:solidFill>
                  <a:srgbClr val="10253F"/>
                </a:solidFill>
              </a:rPr>
              <a:t>Treasurer, </a:t>
            </a:r>
            <a:r>
              <a:rPr lang="en-US" dirty="0">
                <a:solidFill>
                  <a:schemeClr val="tx1"/>
                </a:solidFill>
              </a:rPr>
              <a:t>DCCPTA</a:t>
            </a:r>
          </a:p>
          <a:p>
            <a:endParaRPr lang="en-US" dirty="0">
              <a:solidFill>
                <a:schemeClr val="tx1"/>
              </a:solidFill>
            </a:endParaRPr>
          </a:p>
          <a:p>
            <a:r>
              <a:rPr lang="en-US" dirty="0">
                <a:solidFill>
                  <a:schemeClr val="tx1"/>
                </a:solidFill>
              </a:rPr>
              <a:t>treasurer@dccpta.org</a:t>
            </a:r>
          </a:p>
        </p:txBody>
      </p:sp>
      <p:sp>
        <p:nvSpPr>
          <p:cNvPr id="2" name="Title 1"/>
          <p:cNvSpPr>
            <a:spLocks noGrp="1"/>
          </p:cNvSpPr>
          <p:nvPr>
            <p:ph type="title"/>
          </p:nvPr>
        </p:nvSpPr>
        <p:spPr>
          <a:xfrm>
            <a:off x="1028700" y="2362200"/>
            <a:ext cx="5715000" cy="1380069"/>
          </a:xfrm>
        </p:spPr>
        <p:txBody>
          <a:bodyPr>
            <a:normAutofit fontScale="90000"/>
          </a:bodyPr>
          <a:lstStyle/>
          <a:p>
            <a:r>
              <a:rPr lang="en-US" dirty="0"/>
              <a:t>Treasurer’s Top Ten Tasks</a:t>
            </a:r>
          </a:p>
        </p:txBody>
      </p:sp>
    </p:spTree>
    <p:extLst>
      <p:ext uri="{BB962C8B-B14F-4D97-AF65-F5344CB8AC3E}">
        <p14:creationId xmlns:p14="http://schemas.microsoft.com/office/powerpoint/2010/main" val="3108340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#8 	Money In &amp; Money Out:</a:t>
            </a:r>
            <a:br>
              <a:rPr lang="en-US" dirty="0"/>
            </a:br>
            <a:r>
              <a:rPr lang="en-US" dirty="0"/>
              <a:t>	Electronic Banking</a:t>
            </a:r>
          </a:p>
        </p:txBody>
      </p:sp>
      <p:sp>
        <p:nvSpPr>
          <p:cNvPr id="3" name="Content Placeholder 2"/>
          <p:cNvSpPr>
            <a:spLocks noGrp="1"/>
          </p:cNvSpPr>
          <p:nvPr>
            <p:ph sz="quarter" idx="1"/>
          </p:nvPr>
        </p:nvSpPr>
        <p:spPr>
          <a:xfrm>
            <a:off x="459486" y="2311400"/>
            <a:ext cx="6115050" cy="7061200"/>
          </a:xfrm>
        </p:spPr>
        <p:txBody>
          <a:bodyPr>
            <a:normAutofit fontScale="92500" lnSpcReduction="20000"/>
          </a:bodyPr>
          <a:lstStyle/>
          <a:p>
            <a:r>
              <a:rPr lang="en-US" dirty="0"/>
              <a:t>National PTA highly recommends that </a:t>
            </a:r>
            <a:r>
              <a:rPr lang="en-US" b="1" dirty="0"/>
              <a:t>debit or gift cards not be used</a:t>
            </a:r>
            <a:r>
              <a:rPr lang="en-US" dirty="0"/>
              <a:t> as a form of payment.  However, deposit only ATM cards are acceptable if your bank offers this service.</a:t>
            </a:r>
          </a:p>
          <a:p>
            <a:endParaRPr lang="en-US" dirty="0"/>
          </a:p>
          <a:p>
            <a:r>
              <a:rPr lang="en-US" b="1" dirty="0"/>
              <a:t>Risks of Using Debit/Gift Cards </a:t>
            </a:r>
            <a:endParaRPr lang="en-US" dirty="0"/>
          </a:p>
          <a:p>
            <a:pPr lvl="1"/>
            <a:r>
              <a:rPr lang="en-US" dirty="0"/>
              <a:t>If lost or stolen, your bank account could essentially be drained before you even realize the card is gone.</a:t>
            </a:r>
          </a:p>
          <a:p>
            <a:pPr lvl="1"/>
            <a:r>
              <a:rPr lang="en-US" dirty="0"/>
              <a:t>When multiple volunteers or employees have access to a debit card, it can be difficult to track the purchases.</a:t>
            </a:r>
          </a:p>
          <a:p>
            <a:pPr lvl="1"/>
            <a:r>
              <a:rPr lang="en-US" dirty="0"/>
              <a:t>Accounting is more difficult to maintain, since individual receipts are the only record of the purchase.</a:t>
            </a:r>
          </a:p>
          <a:p>
            <a:pPr lvl="1"/>
            <a:r>
              <a:rPr lang="en-US" dirty="0"/>
              <a:t>Gift cards are not traceable once purchased.</a:t>
            </a:r>
          </a:p>
          <a:p>
            <a:endParaRPr lang="en-US" dirty="0"/>
          </a:p>
        </p:txBody>
      </p:sp>
    </p:spTree>
    <p:extLst>
      <p:ext uri="{BB962C8B-B14F-4D97-AF65-F5344CB8AC3E}">
        <p14:creationId xmlns:p14="http://schemas.microsoft.com/office/powerpoint/2010/main" val="30868097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42954"/>
            <a:ext cx="5268558" cy="742949"/>
          </a:xfrm>
        </p:spPr>
        <p:txBody>
          <a:bodyPr>
            <a:normAutofit/>
          </a:bodyPr>
          <a:lstStyle/>
          <a:p>
            <a:r>
              <a:rPr lang="en-US" sz="3800" dirty="0"/>
              <a:t>#7	Budget</a:t>
            </a:r>
          </a:p>
        </p:txBody>
      </p:sp>
      <p:sp>
        <p:nvSpPr>
          <p:cNvPr id="3" name="Content Placeholder 2"/>
          <p:cNvSpPr>
            <a:spLocks noGrp="1"/>
          </p:cNvSpPr>
          <p:nvPr>
            <p:ph sz="quarter" idx="1"/>
          </p:nvPr>
        </p:nvSpPr>
        <p:spPr>
          <a:xfrm>
            <a:off x="457200" y="2311402"/>
            <a:ext cx="6019800" cy="7181849"/>
          </a:xfrm>
        </p:spPr>
        <p:txBody>
          <a:bodyPr>
            <a:normAutofit fontScale="70000" lnSpcReduction="20000"/>
          </a:bodyPr>
          <a:lstStyle/>
          <a:p>
            <a:r>
              <a:rPr lang="en-US" dirty="0"/>
              <a:t>A budget is an estimate of money coming in and money going out. </a:t>
            </a:r>
          </a:p>
          <a:p>
            <a:r>
              <a:rPr lang="en-US" dirty="0"/>
              <a:t>A budget committee develops the budget. The committee should:</a:t>
            </a:r>
          </a:p>
          <a:p>
            <a:pPr lvl="1"/>
            <a:r>
              <a:rPr lang="en-US" dirty="0"/>
              <a:t>Gather suggestions, needs, and probable costs.</a:t>
            </a:r>
          </a:p>
          <a:p>
            <a:pPr lvl="1"/>
            <a:r>
              <a:rPr lang="en-US" dirty="0"/>
              <a:t>Review proposed programs and estimate expenses.</a:t>
            </a:r>
          </a:p>
          <a:p>
            <a:pPr lvl="1"/>
            <a:r>
              <a:rPr lang="en-US" dirty="0"/>
              <a:t>Review past budgets, income and expenses.</a:t>
            </a:r>
          </a:p>
          <a:p>
            <a:pPr lvl="1"/>
            <a:r>
              <a:rPr lang="en-US" dirty="0"/>
              <a:t>Estimate probable income and probable expenses.</a:t>
            </a:r>
          </a:p>
          <a:p>
            <a:pPr lvl="1"/>
            <a:r>
              <a:rPr lang="en-US" dirty="0"/>
              <a:t>Carry-over funds represent the amount which is set aside to begin (and end) operations. </a:t>
            </a:r>
          </a:p>
          <a:p>
            <a:r>
              <a:rPr lang="en-US" dirty="0"/>
              <a:t>Your budget should be adopted at the first general meeting usually in August or September.  </a:t>
            </a:r>
          </a:p>
          <a:p>
            <a:r>
              <a:rPr lang="en-US" dirty="0"/>
              <a:t>Funds should not be raised nor spent until a budget is approved. After the budget is adopted, it should be followed closely in all financial transactions. </a:t>
            </a:r>
          </a:p>
          <a:p>
            <a:r>
              <a:rPr lang="en-US" dirty="0"/>
              <a:t>Changes to your budget must be approved by the membership at a general meeting.  </a:t>
            </a:r>
          </a:p>
          <a:p>
            <a:r>
              <a:rPr lang="en-US" dirty="0"/>
              <a:t>Expenditures in your budget must support the PTA mission. </a:t>
            </a:r>
          </a:p>
        </p:txBody>
      </p:sp>
    </p:spTree>
    <p:extLst>
      <p:ext uri="{BB962C8B-B14F-4D97-AF65-F5344CB8AC3E}">
        <p14:creationId xmlns:p14="http://schemas.microsoft.com/office/powerpoint/2010/main" val="1535709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533400"/>
            <a:ext cx="6565976" cy="8686800"/>
          </a:xfrm>
          <a:prstGeom prst="rect">
            <a:avLst/>
          </a:prstGeom>
        </p:spPr>
      </p:pic>
    </p:spTree>
    <p:extLst>
      <p:ext uri="{BB962C8B-B14F-4D97-AF65-F5344CB8AC3E}">
        <p14:creationId xmlns:p14="http://schemas.microsoft.com/office/powerpoint/2010/main" val="185005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2750"/>
            <a:ext cx="5268558" cy="1485900"/>
          </a:xfrm>
        </p:spPr>
        <p:txBody>
          <a:bodyPr>
            <a:normAutofit/>
          </a:bodyPr>
          <a:lstStyle/>
          <a:p>
            <a:r>
              <a:rPr lang="en-US" sz="3800" dirty="0"/>
              <a:t>#6	Document Everything</a:t>
            </a:r>
          </a:p>
        </p:txBody>
      </p:sp>
      <p:sp>
        <p:nvSpPr>
          <p:cNvPr id="3" name="Content Placeholder 2"/>
          <p:cNvSpPr>
            <a:spLocks noGrp="1"/>
          </p:cNvSpPr>
          <p:nvPr>
            <p:ph sz="quarter" idx="1"/>
          </p:nvPr>
        </p:nvSpPr>
        <p:spPr>
          <a:xfrm>
            <a:off x="838200" y="2641602"/>
            <a:ext cx="5410200" cy="5398723"/>
          </a:xfrm>
        </p:spPr>
        <p:txBody>
          <a:bodyPr>
            <a:normAutofit fontScale="92500" lnSpcReduction="10000"/>
          </a:bodyPr>
          <a:lstStyle/>
          <a:p>
            <a:r>
              <a:rPr lang="en-US" dirty="0"/>
              <a:t>Deposit Count Forms &amp; deposit slips</a:t>
            </a:r>
          </a:p>
          <a:p>
            <a:r>
              <a:rPr lang="en-US" dirty="0"/>
              <a:t>Check Request Forms &amp; copies of checks</a:t>
            </a:r>
          </a:p>
          <a:p>
            <a:r>
              <a:rPr lang="en-US" dirty="0"/>
              <a:t>Receipts</a:t>
            </a:r>
          </a:p>
          <a:p>
            <a:r>
              <a:rPr lang="en-US" dirty="0"/>
              <a:t>Invoices</a:t>
            </a:r>
          </a:p>
          <a:p>
            <a:r>
              <a:rPr lang="en-US" dirty="0"/>
              <a:t>Returned Checks</a:t>
            </a:r>
          </a:p>
          <a:p>
            <a:r>
              <a:rPr lang="en-US" dirty="0"/>
              <a:t>Board Meeting Minutes</a:t>
            </a:r>
          </a:p>
          <a:p>
            <a:r>
              <a:rPr lang="en-US" dirty="0"/>
              <a:t>Correspondence</a:t>
            </a:r>
          </a:p>
          <a:p>
            <a:r>
              <a:rPr lang="en-US" dirty="0"/>
              <a:t>Bylaws &amp; Standing Rules</a:t>
            </a:r>
          </a:p>
          <a:p>
            <a:pPr marL="0" indent="0">
              <a:buNone/>
            </a:pPr>
            <a:r>
              <a:rPr lang="en-US" dirty="0"/>
              <a:t> </a:t>
            </a:r>
          </a:p>
          <a:p>
            <a:endParaRPr lang="en-US" dirty="0"/>
          </a:p>
        </p:txBody>
      </p:sp>
    </p:spTree>
    <p:extLst>
      <p:ext uri="{BB962C8B-B14F-4D97-AF65-F5344CB8AC3E}">
        <p14:creationId xmlns:p14="http://schemas.microsoft.com/office/powerpoint/2010/main" val="3157554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2750"/>
            <a:ext cx="5372100" cy="1211834"/>
          </a:xfrm>
        </p:spPr>
        <p:txBody>
          <a:bodyPr>
            <a:normAutofit/>
          </a:bodyPr>
          <a:lstStyle/>
          <a:p>
            <a:r>
              <a:rPr lang="en-US" sz="3800" dirty="0"/>
              <a:t>#5	Insurance</a:t>
            </a:r>
          </a:p>
        </p:txBody>
      </p:sp>
      <p:sp>
        <p:nvSpPr>
          <p:cNvPr id="3" name="Content Placeholder 2"/>
          <p:cNvSpPr>
            <a:spLocks noGrp="1"/>
          </p:cNvSpPr>
          <p:nvPr>
            <p:ph sz="quarter" idx="1"/>
          </p:nvPr>
        </p:nvSpPr>
        <p:spPr>
          <a:xfrm>
            <a:off x="342900" y="2724150"/>
            <a:ext cx="6172200" cy="6411383"/>
          </a:xfrm>
        </p:spPr>
        <p:txBody>
          <a:bodyPr>
            <a:normAutofit lnSpcReduction="10000"/>
          </a:bodyPr>
          <a:lstStyle/>
          <a:p>
            <a:r>
              <a:rPr lang="en-US" dirty="0"/>
              <a:t>All PTAs should have some form of insurance.  </a:t>
            </a:r>
          </a:p>
          <a:p>
            <a:pPr lvl="1"/>
            <a:r>
              <a:rPr lang="en-US" dirty="0"/>
              <a:t>General Liability - covers routine activities, bodily injury, property damage.</a:t>
            </a:r>
          </a:p>
          <a:p>
            <a:pPr marL="383139" lvl="1" indent="0">
              <a:buNone/>
            </a:pPr>
            <a:endParaRPr lang="en-US" dirty="0"/>
          </a:p>
          <a:p>
            <a:pPr lvl="1"/>
            <a:r>
              <a:rPr lang="en-US" dirty="0"/>
              <a:t>Bonding - protects PTA’s money from theft, if internal controls are in place.</a:t>
            </a:r>
          </a:p>
          <a:p>
            <a:pPr marL="383139" lvl="1" indent="0">
              <a:buNone/>
            </a:pPr>
            <a:endParaRPr lang="en-US" dirty="0"/>
          </a:p>
          <a:p>
            <a:pPr lvl="1"/>
            <a:r>
              <a:rPr lang="en-US" dirty="0"/>
              <a:t>Officers Insurance - protects individual officers of the PTA financially from any personal liability in the event the PTA is sued or cannot pay its bills.</a:t>
            </a:r>
          </a:p>
          <a:p>
            <a:endParaRPr lang="en-US" dirty="0"/>
          </a:p>
          <a:p>
            <a:endParaRPr lang="en-US" dirty="0"/>
          </a:p>
        </p:txBody>
      </p:sp>
    </p:spTree>
    <p:extLst>
      <p:ext uri="{BB962C8B-B14F-4D97-AF65-F5344CB8AC3E}">
        <p14:creationId xmlns:p14="http://schemas.microsoft.com/office/powerpoint/2010/main" val="936897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42950"/>
            <a:ext cx="6172200" cy="881634"/>
          </a:xfrm>
        </p:spPr>
        <p:txBody>
          <a:bodyPr>
            <a:normAutofit/>
          </a:bodyPr>
          <a:lstStyle/>
          <a:p>
            <a:r>
              <a:rPr lang="en-US" sz="3800" dirty="0"/>
              <a:t>#4	Reporting is Important</a:t>
            </a:r>
          </a:p>
        </p:txBody>
      </p:sp>
      <p:sp>
        <p:nvSpPr>
          <p:cNvPr id="3" name="Content Placeholder 2"/>
          <p:cNvSpPr>
            <a:spLocks noGrp="1"/>
          </p:cNvSpPr>
          <p:nvPr>
            <p:ph sz="quarter" idx="1"/>
          </p:nvPr>
        </p:nvSpPr>
        <p:spPr>
          <a:xfrm>
            <a:off x="457200" y="2311400"/>
            <a:ext cx="5867400" cy="6493933"/>
          </a:xfrm>
        </p:spPr>
        <p:txBody>
          <a:bodyPr>
            <a:normAutofit/>
          </a:bodyPr>
          <a:lstStyle/>
          <a:p>
            <a:r>
              <a:rPr lang="en-US" b="1" dirty="0"/>
              <a:t>Treasurer’s Report </a:t>
            </a:r>
          </a:p>
          <a:p>
            <a:pPr lvl="1"/>
            <a:r>
              <a:rPr lang="en-US" dirty="0"/>
              <a:t>Should be given at each board meeting </a:t>
            </a:r>
            <a:r>
              <a:rPr lang="en-US" b="1" dirty="0"/>
              <a:t>and </a:t>
            </a:r>
            <a:r>
              <a:rPr lang="en-US" dirty="0"/>
              <a:t>general membership meeting.</a:t>
            </a:r>
          </a:p>
          <a:p>
            <a:pPr marL="383139" lvl="1" indent="0">
              <a:buNone/>
            </a:pPr>
            <a:endParaRPr lang="en-US" dirty="0"/>
          </a:p>
          <a:p>
            <a:pPr lvl="1"/>
            <a:r>
              <a:rPr lang="en-US" dirty="0"/>
              <a:t> The report should show: </a:t>
            </a:r>
          </a:p>
          <a:p>
            <a:pPr lvl="2"/>
            <a:r>
              <a:rPr lang="en-US" dirty="0"/>
              <a:t>The PTA’s cash balance</a:t>
            </a:r>
          </a:p>
          <a:p>
            <a:pPr lvl="2"/>
            <a:r>
              <a:rPr lang="en-US" dirty="0"/>
              <a:t>A comparison of PTA income and expenses to budget</a:t>
            </a:r>
          </a:p>
          <a:p>
            <a:pPr lvl="2"/>
            <a:r>
              <a:rPr lang="en-US" dirty="0"/>
              <a:t>The activity that has transpired since the last reporting</a:t>
            </a:r>
          </a:p>
        </p:txBody>
      </p:sp>
    </p:spTree>
    <p:extLst>
      <p:ext uri="{BB962C8B-B14F-4D97-AF65-F5344CB8AC3E}">
        <p14:creationId xmlns:p14="http://schemas.microsoft.com/office/powerpoint/2010/main" val="3578130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52498"/>
            <a:ext cx="6041128" cy="9148702"/>
          </a:xfrm>
          <a:prstGeom prst="rect">
            <a:avLst/>
          </a:prstGeom>
        </p:spPr>
      </p:pic>
    </p:spTree>
    <p:extLst>
      <p:ext uri="{BB962C8B-B14F-4D97-AF65-F5344CB8AC3E}">
        <p14:creationId xmlns:p14="http://schemas.microsoft.com/office/powerpoint/2010/main" val="3620391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95300"/>
            <a:ext cx="6172200" cy="1294384"/>
          </a:xfrm>
        </p:spPr>
        <p:txBody>
          <a:bodyPr>
            <a:normAutofit/>
          </a:bodyPr>
          <a:lstStyle/>
          <a:p>
            <a:r>
              <a:rPr lang="en-US" sz="3800" dirty="0"/>
              <a:t>#4	Reporting is Important</a:t>
            </a:r>
          </a:p>
        </p:txBody>
      </p:sp>
      <p:sp>
        <p:nvSpPr>
          <p:cNvPr id="3" name="Content Placeholder 2"/>
          <p:cNvSpPr>
            <a:spLocks noGrp="1"/>
          </p:cNvSpPr>
          <p:nvPr>
            <p:ph sz="quarter" idx="1"/>
          </p:nvPr>
        </p:nvSpPr>
        <p:spPr>
          <a:xfrm>
            <a:off x="342900" y="2795693"/>
            <a:ext cx="5905500" cy="6339840"/>
          </a:xfrm>
        </p:spPr>
        <p:txBody>
          <a:bodyPr>
            <a:normAutofit/>
          </a:bodyPr>
          <a:lstStyle/>
          <a:p>
            <a:r>
              <a:rPr lang="en-US" b="1" dirty="0"/>
              <a:t>Outside School Related Organization Monthly Reports</a:t>
            </a:r>
            <a:r>
              <a:rPr lang="en-US" dirty="0"/>
              <a:t> must be submitted to the school’s bookkeeper </a:t>
            </a:r>
            <a:r>
              <a:rPr lang="en-US" b="1" dirty="0"/>
              <a:t>each month</a:t>
            </a:r>
            <a:r>
              <a:rPr lang="en-US" dirty="0"/>
              <a:t>.  </a:t>
            </a:r>
          </a:p>
          <a:p>
            <a:pPr lvl="1"/>
            <a:r>
              <a:rPr lang="en-US" dirty="0"/>
              <a:t>This is intended to be a reconciliation of your books with the  monthly bank statement.   </a:t>
            </a:r>
          </a:p>
          <a:p>
            <a:pPr lvl="1"/>
            <a:r>
              <a:rPr lang="en-US" b="1" dirty="0"/>
              <a:t>Include all transactions </a:t>
            </a:r>
            <a:r>
              <a:rPr lang="en-US" dirty="0"/>
              <a:t>that occurred during the month. (Deposits, checks written during the month, etc. even if they have not cleared the bank.)</a:t>
            </a:r>
          </a:p>
        </p:txBody>
      </p:sp>
    </p:spTree>
    <p:extLst>
      <p:ext uri="{BB962C8B-B14F-4D97-AF65-F5344CB8AC3E}">
        <p14:creationId xmlns:p14="http://schemas.microsoft.com/office/powerpoint/2010/main" val="2451644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2" y="412752"/>
            <a:ext cx="6480430" cy="9317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5110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7850"/>
            <a:ext cx="6172200" cy="1211834"/>
          </a:xfrm>
        </p:spPr>
        <p:txBody>
          <a:bodyPr>
            <a:normAutofit/>
          </a:bodyPr>
          <a:lstStyle/>
          <a:p>
            <a:r>
              <a:rPr lang="en-US" sz="3800" dirty="0"/>
              <a:t>#4	Reporting is Important</a:t>
            </a:r>
          </a:p>
        </p:txBody>
      </p:sp>
      <p:sp>
        <p:nvSpPr>
          <p:cNvPr id="3" name="Content Placeholder 2"/>
          <p:cNvSpPr>
            <a:spLocks noGrp="1"/>
          </p:cNvSpPr>
          <p:nvPr>
            <p:ph sz="quarter" idx="1"/>
          </p:nvPr>
        </p:nvSpPr>
        <p:spPr>
          <a:xfrm>
            <a:off x="459486" y="2311400"/>
            <a:ext cx="6115050" cy="6985000"/>
          </a:xfrm>
        </p:spPr>
        <p:txBody>
          <a:bodyPr>
            <a:normAutofit fontScale="92500" lnSpcReduction="10000"/>
          </a:bodyPr>
          <a:lstStyle/>
          <a:p>
            <a:r>
              <a:rPr lang="en-US" b="1" dirty="0"/>
              <a:t>A financial review/audit</a:t>
            </a:r>
            <a:r>
              <a:rPr lang="en-US" dirty="0"/>
              <a:t> is always completed:</a:t>
            </a:r>
          </a:p>
          <a:p>
            <a:pPr lvl="1"/>
            <a:r>
              <a:rPr lang="en-US" dirty="0"/>
              <a:t>At the end of each fiscal year (June 30)</a:t>
            </a:r>
          </a:p>
          <a:p>
            <a:pPr lvl="1"/>
            <a:r>
              <a:rPr lang="en-US" dirty="0"/>
              <a:t>Whenever there is a change in Treasurer’s positions </a:t>
            </a:r>
          </a:p>
          <a:p>
            <a:pPr lvl="1"/>
            <a:r>
              <a:rPr lang="en-US" dirty="0"/>
              <a:t>Anytime the Executive Board requests an additional audit  </a:t>
            </a:r>
          </a:p>
          <a:p>
            <a:pPr lvl="1"/>
            <a:r>
              <a:rPr lang="en-US" dirty="0"/>
              <a:t>Financial review/audit must be completed before any checks are written for the new fiscal year. </a:t>
            </a:r>
          </a:p>
          <a:p>
            <a:pPr lvl="1"/>
            <a:r>
              <a:rPr lang="en-US" dirty="0"/>
              <a:t>A financial review/audit is completed by three non-check signers.  </a:t>
            </a:r>
          </a:p>
          <a:p>
            <a:pPr lvl="1"/>
            <a:r>
              <a:rPr lang="en-US" dirty="0"/>
              <a:t>Forward a copy to your bookkeeper, </a:t>
            </a:r>
            <a:r>
              <a:rPr lang="en-US" u="sng" dirty="0">
                <a:solidFill>
                  <a:schemeClr val="accent6">
                    <a:lumMod val="75000"/>
                  </a:schemeClr>
                </a:solidFill>
              </a:rPr>
              <a:t>audit@</a:t>
            </a:r>
            <a:r>
              <a:rPr lang="en-US" u="sng" dirty="0">
                <a:solidFill>
                  <a:schemeClr val="accent6">
                    <a:lumMod val="75000"/>
                  </a:schemeClr>
                </a:solidFill>
                <a:hlinkClick r:id="rId2"/>
              </a:rPr>
              <a:t>f</a:t>
            </a:r>
            <a:r>
              <a:rPr lang="en-US" dirty="0">
                <a:hlinkClick r:id="rId2"/>
              </a:rPr>
              <a:t>loridapta.org</a:t>
            </a:r>
            <a:r>
              <a:rPr lang="en-US" dirty="0"/>
              <a:t> and  </a:t>
            </a:r>
            <a:r>
              <a:rPr lang="en-US" dirty="0">
                <a:hlinkClick r:id="rId3"/>
              </a:rPr>
              <a:t>treasurer@dccpta.org</a:t>
            </a:r>
            <a:r>
              <a:rPr lang="en-US" dirty="0"/>
              <a:t> by   September 30.</a:t>
            </a:r>
          </a:p>
        </p:txBody>
      </p:sp>
    </p:spTree>
    <p:extLst>
      <p:ext uri="{BB962C8B-B14F-4D97-AF65-F5344CB8AC3E}">
        <p14:creationId xmlns:p14="http://schemas.microsoft.com/office/powerpoint/2010/main" val="321872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12751"/>
            <a:ext cx="5772150" cy="1430867"/>
          </a:xfrm>
        </p:spPr>
        <p:txBody>
          <a:bodyPr>
            <a:noAutofit/>
          </a:bodyPr>
          <a:lstStyle/>
          <a:p>
            <a:r>
              <a:rPr lang="en-US" sz="3800" dirty="0"/>
              <a:t>#10 </a:t>
            </a:r>
            <a:r>
              <a:rPr lang="en-US" sz="3800" b="1" dirty="0"/>
              <a:t>You are not alone.	You have resources.</a:t>
            </a:r>
            <a:endParaRPr lang="en-US" sz="3800" dirty="0"/>
          </a:p>
        </p:txBody>
      </p:sp>
      <p:sp>
        <p:nvSpPr>
          <p:cNvPr id="3" name="Content Placeholder 2"/>
          <p:cNvSpPr>
            <a:spLocks noGrp="1"/>
          </p:cNvSpPr>
          <p:nvPr>
            <p:ph sz="quarter" idx="1"/>
          </p:nvPr>
        </p:nvSpPr>
        <p:spPr>
          <a:xfrm>
            <a:off x="533400" y="2476502"/>
            <a:ext cx="5791200" cy="5068523"/>
          </a:xfrm>
        </p:spPr>
        <p:txBody>
          <a:bodyPr>
            <a:normAutofit lnSpcReduction="10000"/>
          </a:bodyPr>
          <a:lstStyle/>
          <a:p>
            <a:r>
              <a:rPr lang="en-US" dirty="0"/>
              <a:t>Experience with PTA</a:t>
            </a:r>
          </a:p>
          <a:p>
            <a:r>
              <a:rPr lang="en-US" dirty="0"/>
              <a:t>Training</a:t>
            </a:r>
          </a:p>
          <a:p>
            <a:r>
              <a:rPr lang="en-US" dirty="0"/>
              <a:t>Treasurer’s Toolkit</a:t>
            </a:r>
          </a:p>
          <a:p>
            <a:pPr lvl="1"/>
            <a:r>
              <a:rPr lang="en-US" dirty="0"/>
              <a:t>dccpta.org</a:t>
            </a:r>
          </a:p>
          <a:p>
            <a:r>
              <a:rPr lang="en-US" dirty="0"/>
              <a:t>National PTA “Finance Quick </a:t>
            </a:r>
            <a:r>
              <a:rPr lang="en-US"/>
              <a:t>Reference Guide”</a:t>
            </a:r>
            <a:endParaRPr lang="en-US" dirty="0"/>
          </a:p>
          <a:p>
            <a:pPr lvl="1"/>
            <a:r>
              <a:rPr lang="en-US" dirty="0"/>
              <a:t>pta.org</a:t>
            </a:r>
          </a:p>
          <a:p>
            <a:r>
              <a:rPr lang="en-US" dirty="0"/>
              <a:t>Florida PTA “Dollars and Sense”</a:t>
            </a:r>
          </a:p>
          <a:p>
            <a:pPr lvl="1"/>
            <a:r>
              <a:rPr lang="en-US" dirty="0"/>
              <a:t>Floridapta.org</a:t>
            </a:r>
          </a:p>
        </p:txBody>
      </p:sp>
    </p:spTree>
    <p:extLst>
      <p:ext uri="{BB962C8B-B14F-4D97-AF65-F5344CB8AC3E}">
        <p14:creationId xmlns:p14="http://schemas.microsoft.com/office/powerpoint/2010/main" val="772494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446" y="533399"/>
            <a:ext cx="6515154" cy="8891121"/>
          </a:xfrm>
          <a:prstGeom prst="rect">
            <a:avLst/>
          </a:prstGeom>
        </p:spPr>
      </p:pic>
    </p:spTree>
    <p:extLst>
      <p:ext uri="{BB962C8B-B14F-4D97-AF65-F5344CB8AC3E}">
        <p14:creationId xmlns:p14="http://schemas.microsoft.com/office/powerpoint/2010/main" val="366626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7850"/>
            <a:ext cx="6172200" cy="1294384"/>
          </a:xfrm>
        </p:spPr>
        <p:txBody>
          <a:bodyPr>
            <a:normAutofit/>
          </a:bodyPr>
          <a:lstStyle/>
          <a:p>
            <a:r>
              <a:rPr lang="en-US" sz="3800" dirty="0"/>
              <a:t>#4	Reporting is Important</a:t>
            </a:r>
          </a:p>
        </p:txBody>
      </p:sp>
      <p:sp>
        <p:nvSpPr>
          <p:cNvPr id="3" name="Content Placeholder 2"/>
          <p:cNvSpPr>
            <a:spLocks noGrp="1"/>
          </p:cNvSpPr>
          <p:nvPr>
            <p:ph sz="quarter" idx="1"/>
          </p:nvPr>
        </p:nvSpPr>
        <p:spPr/>
        <p:txBody>
          <a:bodyPr/>
          <a:lstStyle/>
          <a:p>
            <a:r>
              <a:rPr lang="en-US" dirty="0"/>
              <a:t>A </a:t>
            </a:r>
            <a:r>
              <a:rPr lang="en-US" b="1" dirty="0"/>
              <a:t>request for</a:t>
            </a:r>
            <a:r>
              <a:rPr lang="en-US" dirty="0"/>
              <a:t> </a:t>
            </a:r>
            <a:r>
              <a:rPr lang="en-US" b="1" dirty="0"/>
              <a:t>fundraising activity</a:t>
            </a:r>
            <a:r>
              <a:rPr lang="en-US" dirty="0"/>
              <a:t> form must be submitted and approved by the Principal before any fundraising begins.  </a:t>
            </a:r>
          </a:p>
          <a:p>
            <a:endParaRPr lang="en-US" dirty="0"/>
          </a:p>
          <a:p>
            <a:endParaRPr lang="en-US" dirty="0"/>
          </a:p>
          <a:p>
            <a:endParaRPr lang="en-US" dirty="0"/>
          </a:p>
        </p:txBody>
      </p:sp>
    </p:spTree>
    <p:extLst>
      <p:ext uri="{BB962C8B-B14F-4D97-AF65-F5344CB8AC3E}">
        <p14:creationId xmlns:p14="http://schemas.microsoft.com/office/powerpoint/2010/main" val="2322853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433552"/>
            <a:ext cx="6591300" cy="9091448"/>
          </a:xfrm>
          <a:prstGeom prst="rect">
            <a:avLst/>
          </a:prstGeom>
        </p:spPr>
      </p:pic>
    </p:spTree>
    <p:extLst>
      <p:ext uri="{BB962C8B-B14F-4D97-AF65-F5344CB8AC3E}">
        <p14:creationId xmlns:p14="http://schemas.microsoft.com/office/powerpoint/2010/main" val="4115851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358" y="330201"/>
            <a:ext cx="6553200" cy="1430867"/>
          </a:xfrm>
        </p:spPr>
        <p:txBody>
          <a:bodyPr>
            <a:noAutofit/>
          </a:bodyPr>
          <a:lstStyle/>
          <a:p>
            <a:r>
              <a:rPr lang="en-US" sz="3800" dirty="0"/>
              <a:t>#3	Rules you don’t want to violate (IRS, FLDOR, PTA, District)</a:t>
            </a:r>
          </a:p>
        </p:txBody>
      </p:sp>
      <p:sp>
        <p:nvSpPr>
          <p:cNvPr id="3" name="Content Placeholder 2"/>
          <p:cNvSpPr>
            <a:spLocks noGrp="1"/>
          </p:cNvSpPr>
          <p:nvPr>
            <p:ph sz="quarter" idx="1"/>
          </p:nvPr>
        </p:nvSpPr>
        <p:spPr/>
        <p:txBody>
          <a:bodyPr>
            <a:normAutofit fontScale="92500"/>
          </a:bodyPr>
          <a:lstStyle/>
          <a:p>
            <a:r>
              <a:rPr lang="en-US" b="1" dirty="0"/>
              <a:t>IRS: </a:t>
            </a:r>
          </a:p>
          <a:p>
            <a:pPr lvl="1"/>
            <a:r>
              <a:rPr lang="en-US" b="1" i="1" dirty="0">
                <a:solidFill>
                  <a:srgbClr val="FF0000"/>
                </a:solidFill>
              </a:rPr>
              <a:t>EVERY UNIT, EVERY YEAR IS REQUIRED TO FILE A TAX RETURN</a:t>
            </a:r>
            <a:r>
              <a:rPr lang="en-US" dirty="0">
                <a:solidFill>
                  <a:srgbClr val="FF0000"/>
                </a:solidFill>
              </a:rPr>
              <a:t>. </a:t>
            </a:r>
            <a:r>
              <a:rPr lang="en-US" b="1" dirty="0">
                <a:solidFill>
                  <a:srgbClr val="FF0000"/>
                </a:solidFill>
              </a:rPr>
              <a:t> </a:t>
            </a:r>
            <a:r>
              <a:rPr lang="en-US" b="1" dirty="0"/>
              <a:t>This must be done well before November 15.  </a:t>
            </a:r>
          </a:p>
          <a:p>
            <a:pPr lvl="2"/>
            <a:r>
              <a:rPr lang="en-US" dirty="0"/>
              <a:t>If gross receipts are less than $50,000, then you file a 990-N (takes only 10-15 minutes to complete!).</a:t>
            </a:r>
          </a:p>
          <a:p>
            <a:pPr lvl="2"/>
            <a:r>
              <a:rPr lang="en-US" dirty="0"/>
              <a:t>For gross receipts from $50,000 to $200,000, file Form 990EZ and Schedule A and G. </a:t>
            </a:r>
          </a:p>
          <a:p>
            <a:pPr lvl="2"/>
            <a:r>
              <a:rPr lang="en-US" dirty="0"/>
              <a:t>For gross receipts over $200,000, file Form 990. </a:t>
            </a:r>
          </a:p>
          <a:p>
            <a:pPr lvl="2"/>
            <a:r>
              <a:rPr lang="en-US" dirty="0"/>
              <a:t>This is based on a three-year average of income.</a:t>
            </a:r>
          </a:p>
          <a:p>
            <a:pPr lvl="2"/>
            <a:r>
              <a:rPr lang="en-US" dirty="0"/>
              <a:t>Forward a copy to </a:t>
            </a:r>
            <a:r>
              <a:rPr lang="en-US" dirty="0">
                <a:solidFill>
                  <a:schemeClr val="accent3"/>
                </a:solidFill>
                <a:hlinkClick r:id="rId2"/>
              </a:rPr>
              <a:t>990@floridapta.org</a:t>
            </a:r>
            <a:r>
              <a:rPr lang="en-US" dirty="0">
                <a:solidFill>
                  <a:schemeClr val="accent3"/>
                </a:solidFill>
              </a:rPr>
              <a:t> </a:t>
            </a:r>
            <a:r>
              <a:rPr lang="en-US" dirty="0"/>
              <a:t>and </a:t>
            </a:r>
            <a:r>
              <a:rPr lang="en-US" dirty="0">
                <a:solidFill>
                  <a:schemeClr val="accent3"/>
                </a:solidFill>
                <a:hlinkClick r:id="rId3"/>
              </a:rPr>
              <a:t>treasurer@dccpta.org</a:t>
            </a:r>
            <a:r>
              <a:rPr lang="en-US" dirty="0"/>
              <a:t>.</a:t>
            </a:r>
          </a:p>
          <a:p>
            <a:endParaRPr lang="en-US" dirty="0"/>
          </a:p>
        </p:txBody>
      </p:sp>
    </p:spTree>
    <p:extLst>
      <p:ext uri="{BB962C8B-B14F-4D97-AF65-F5344CB8AC3E}">
        <p14:creationId xmlns:p14="http://schemas.microsoft.com/office/powerpoint/2010/main" val="28908479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30201"/>
            <a:ext cx="6477000" cy="1430867"/>
          </a:xfrm>
        </p:spPr>
        <p:txBody>
          <a:bodyPr>
            <a:noAutofit/>
          </a:bodyPr>
          <a:lstStyle/>
          <a:p>
            <a:r>
              <a:rPr lang="en-US" sz="3800" dirty="0"/>
              <a:t>#3	Rules you don’t want to violate (IRS, FLDOR, PTA, District)</a:t>
            </a:r>
          </a:p>
        </p:txBody>
      </p:sp>
      <p:sp>
        <p:nvSpPr>
          <p:cNvPr id="3" name="Content Placeholder 2"/>
          <p:cNvSpPr>
            <a:spLocks noGrp="1"/>
          </p:cNvSpPr>
          <p:nvPr>
            <p:ph sz="quarter" idx="1"/>
          </p:nvPr>
        </p:nvSpPr>
        <p:spPr/>
        <p:txBody>
          <a:bodyPr>
            <a:normAutofit fontScale="92500" lnSpcReduction="10000"/>
          </a:bodyPr>
          <a:lstStyle/>
          <a:p>
            <a:r>
              <a:rPr lang="en-US" b="1" dirty="0"/>
              <a:t>Other IRS Rules:  </a:t>
            </a:r>
          </a:p>
          <a:p>
            <a:pPr lvl="1"/>
            <a:r>
              <a:rPr lang="en-US" dirty="0"/>
              <a:t>Issue receipts. </a:t>
            </a:r>
          </a:p>
          <a:p>
            <a:pPr lvl="1"/>
            <a:r>
              <a:rPr lang="en-US" dirty="0"/>
              <a:t>Money must not be spent on an individual child; the PTA mission focuses on all children or the school. </a:t>
            </a:r>
          </a:p>
          <a:p>
            <a:pPr lvl="1"/>
            <a:r>
              <a:rPr lang="en-US" dirty="0"/>
              <a:t>PTA cannot engage in political activity.</a:t>
            </a:r>
          </a:p>
          <a:p>
            <a:pPr lvl="1"/>
            <a:r>
              <a:rPr lang="en-US" dirty="0"/>
              <a:t>Be sure to use your PTA’s EIN number on bank accounts and tax returns.  </a:t>
            </a:r>
          </a:p>
          <a:p>
            <a:pPr lvl="1"/>
            <a:r>
              <a:rPr lang="en-US" dirty="0"/>
              <a:t>Other IRS Rules: no private benefit, limited lobbying, non-commercial, non-religious, UBI (Unrelated Business Income).</a:t>
            </a:r>
          </a:p>
          <a:p>
            <a:pPr lvl="1"/>
            <a:r>
              <a:rPr lang="en-US" dirty="0"/>
              <a:t>Bottom line follow IRS rules – don’t jeopardize your non-profit tax exempt status.  </a:t>
            </a:r>
          </a:p>
        </p:txBody>
      </p:sp>
    </p:spTree>
    <p:extLst>
      <p:ext uri="{BB962C8B-B14F-4D97-AF65-F5344CB8AC3E}">
        <p14:creationId xmlns:p14="http://schemas.microsoft.com/office/powerpoint/2010/main" val="1654744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247651"/>
            <a:ext cx="6246114" cy="1430867"/>
          </a:xfrm>
        </p:spPr>
        <p:txBody>
          <a:bodyPr>
            <a:noAutofit/>
          </a:bodyPr>
          <a:lstStyle/>
          <a:p>
            <a:r>
              <a:rPr lang="en-US" sz="3800" dirty="0"/>
              <a:t>#3	Rules you don’t want to violate (IRS, FLDOR, PTA, District)</a:t>
            </a:r>
          </a:p>
        </p:txBody>
      </p:sp>
      <p:sp>
        <p:nvSpPr>
          <p:cNvPr id="3" name="Content Placeholder 2"/>
          <p:cNvSpPr>
            <a:spLocks noGrp="1"/>
          </p:cNvSpPr>
          <p:nvPr>
            <p:ph sz="quarter" idx="1"/>
          </p:nvPr>
        </p:nvSpPr>
        <p:spPr/>
        <p:txBody>
          <a:bodyPr>
            <a:normAutofit/>
          </a:bodyPr>
          <a:lstStyle/>
          <a:p>
            <a:r>
              <a:rPr lang="en-US" b="1" dirty="0"/>
              <a:t>Florida Department of Revenue Sales Tax Rules:  </a:t>
            </a:r>
          </a:p>
          <a:p>
            <a:pPr lvl="1"/>
            <a:r>
              <a:rPr lang="en-US" dirty="0"/>
              <a:t>PTAs are not licensed to collect or remit sales tax.  </a:t>
            </a:r>
          </a:p>
          <a:p>
            <a:pPr lvl="1"/>
            <a:r>
              <a:rPr lang="en-US" dirty="0"/>
              <a:t>Simply, if you are going to re-sell an item, pay the sales tax to the vendor at the time of the purchase. The vendor must in turn, remit that sales tax to the Florida Department of Revenue.  </a:t>
            </a:r>
          </a:p>
          <a:p>
            <a:pPr lvl="1"/>
            <a:r>
              <a:rPr lang="en-US" dirty="0"/>
              <a:t>Always pay vendors with a PTA check. </a:t>
            </a:r>
          </a:p>
          <a:p>
            <a:pPr marL="0" indent="0">
              <a:buNone/>
            </a:pPr>
            <a:endParaRPr lang="en-US" dirty="0"/>
          </a:p>
        </p:txBody>
      </p:sp>
    </p:spTree>
    <p:extLst>
      <p:ext uri="{BB962C8B-B14F-4D97-AF65-F5344CB8AC3E}">
        <p14:creationId xmlns:p14="http://schemas.microsoft.com/office/powerpoint/2010/main" val="1258121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7651"/>
            <a:ext cx="6269736" cy="1430867"/>
          </a:xfrm>
        </p:spPr>
        <p:txBody>
          <a:bodyPr>
            <a:normAutofit fontScale="90000"/>
          </a:bodyPr>
          <a:lstStyle/>
          <a:p>
            <a:r>
              <a:rPr lang="en-US" sz="3800" dirty="0"/>
              <a:t>#3	Rules you don’t want to violate (IRS, FLDOR, PTA, District)</a:t>
            </a:r>
          </a:p>
        </p:txBody>
      </p:sp>
      <p:sp>
        <p:nvSpPr>
          <p:cNvPr id="3" name="Content Placeholder 2"/>
          <p:cNvSpPr>
            <a:spLocks noGrp="1"/>
          </p:cNvSpPr>
          <p:nvPr>
            <p:ph sz="quarter" idx="1"/>
          </p:nvPr>
        </p:nvSpPr>
        <p:spPr>
          <a:xfrm>
            <a:off x="228600" y="2126406"/>
            <a:ext cx="6400800" cy="4890344"/>
          </a:xfrm>
        </p:spPr>
        <p:txBody>
          <a:bodyPr>
            <a:noAutofit/>
          </a:bodyPr>
          <a:lstStyle/>
          <a:p>
            <a:pPr>
              <a:spcBef>
                <a:spcPts val="0"/>
              </a:spcBef>
            </a:pPr>
            <a:r>
              <a:rPr lang="en-US" sz="1900" b="1" dirty="0"/>
              <a:t>PTA Rules: </a:t>
            </a:r>
          </a:p>
          <a:p>
            <a:pPr lvl="1">
              <a:spcBef>
                <a:spcPts val="0"/>
              </a:spcBef>
            </a:pPr>
            <a:r>
              <a:rPr lang="en-US" sz="1900" dirty="0"/>
              <a:t>Financial Review/Audit at least once a year (June 30)</a:t>
            </a:r>
          </a:p>
          <a:p>
            <a:pPr lvl="1">
              <a:spcBef>
                <a:spcPts val="0"/>
              </a:spcBef>
            </a:pPr>
            <a:r>
              <a:rPr lang="en-US" sz="1900" dirty="0"/>
              <a:t>Approve a budget </a:t>
            </a:r>
          </a:p>
          <a:p>
            <a:pPr lvl="1">
              <a:spcBef>
                <a:spcPts val="0"/>
              </a:spcBef>
            </a:pPr>
            <a:r>
              <a:rPr lang="en-US" sz="1900" dirty="0"/>
              <a:t>Two signatures on checks</a:t>
            </a:r>
          </a:p>
          <a:p>
            <a:pPr lvl="1">
              <a:spcBef>
                <a:spcPts val="0"/>
              </a:spcBef>
            </a:pPr>
            <a:r>
              <a:rPr lang="en-US" sz="1900" dirty="0"/>
              <a:t>Don’t pre-sign checks</a:t>
            </a:r>
          </a:p>
          <a:p>
            <a:pPr lvl="1">
              <a:spcBef>
                <a:spcPts val="0"/>
              </a:spcBef>
            </a:pPr>
            <a:r>
              <a:rPr lang="en-US" sz="1900" dirty="0"/>
              <a:t>No checks made out to cash</a:t>
            </a:r>
          </a:p>
          <a:p>
            <a:pPr lvl="1">
              <a:spcBef>
                <a:spcPts val="0"/>
              </a:spcBef>
            </a:pPr>
            <a:r>
              <a:rPr lang="en-US" sz="1900" dirty="0"/>
              <a:t>Do not pay bills with cash or debit cards </a:t>
            </a:r>
          </a:p>
          <a:p>
            <a:pPr lvl="1">
              <a:spcBef>
                <a:spcPts val="0"/>
              </a:spcBef>
            </a:pPr>
            <a:r>
              <a:rPr lang="en-US" sz="1900" dirty="0"/>
              <a:t>Report and document everything</a:t>
            </a:r>
          </a:p>
          <a:p>
            <a:pPr lvl="1">
              <a:spcBef>
                <a:spcPts val="0"/>
              </a:spcBef>
            </a:pPr>
            <a:r>
              <a:rPr lang="en-US" sz="1900" dirty="0"/>
              <a:t>Dual money count</a:t>
            </a:r>
          </a:p>
          <a:p>
            <a:pPr lvl="1">
              <a:spcBef>
                <a:spcPts val="0"/>
              </a:spcBef>
            </a:pPr>
            <a:r>
              <a:rPr lang="en-US" sz="1900" dirty="0"/>
              <a:t>Remit dues to Florida PTA</a:t>
            </a:r>
          </a:p>
          <a:p>
            <a:pPr lvl="1">
              <a:spcBef>
                <a:spcPts val="0"/>
              </a:spcBef>
            </a:pPr>
            <a:r>
              <a:rPr lang="en-US" sz="1900" dirty="0"/>
              <a:t>Complete and forward tax return (Form 990N, 990EZ or 990) to Florida PTA</a:t>
            </a:r>
          </a:p>
          <a:p>
            <a:pPr lvl="1">
              <a:spcBef>
                <a:spcPts val="0"/>
              </a:spcBef>
            </a:pPr>
            <a:r>
              <a:rPr lang="en-US" sz="1900" dirty="0"/>
              <a:t>Deposit cash right away</a:t>
            </a:r>
          </a:p>
          <a:p>
            <a:pPr lvl="1">
              <a:spcBef>
                <a:spcPts val="0"/>
              </a:spcBef>
            </a:pPr>
            <a:r>
              <a:rPr lang="en-US" sz="1900" dirty="0"/>
              <a:t>Treasurer’s Reports at every meeting</a:t>
            </a:r>
          </a:p>
          <a:p>
            <a:pPr lvl="1">
              <a:spcBef>
                <a:spcPts val="0"/>
              </a:spcBef>
            </a:pPr>
            <a:r>
              <a:rPr lang="en-US" sz="1900" dirty="0"/>
              <a:t>Fraud or missing cash occurs when controls and procedures become sloppy.  Don’t let that happen to you. </a:t>
            </a:r>
          </a:p>
        </p:txBody>
      </p:sp>
      <p:sp>
        <p:nvSpPr>
          <p:cNvPr id="4" name="Rectangle 3"/>
          <p:cNvSpPr/>
          <p:nvPr/>
        </p:nvSpPr>
        <p:spPr>
          <a:xfrm>
            <a:off x="457200" y="6769101"/>
            <a:ext cx="5638800" cy="681497"/>
          </a:xfrm>
          <a:prstGeom prst="rect">
            <a:avLst/>
          </a:prstGeom>
        </p:spPr>
        <p:txBody>
          <a:bodyPr wrap="square" lIns="95784" tIns="47893" rIns="95784" bIns="47893">
            <a:spAutoFit/>
          </a:bodyPr>
          <a:lstStyle/>
          <a:p>
            <a:pPr marL="778253" lvl="1" indent="-299329">
              <a:buFont typeface="Arial" pitchFamily="34" charset="0"/>
              <a:buChar char="•"/>
            </a:pPr>
            <a:endParaRPr lang="en-US" dirty="0"/>
          </a:p>
          <a:p>
            <a:endParaRPr lang="en-US" b="1" dirty="0"/>
          </a:p>
        </p:txBody>
      </p:sp>
      <p:sp>
        <p:nvSpPr>
          <p:cNvPr id="5" name="Content Placeholder 2"/>
          <p:cNvSpPr txBox="1">
            <a:spLocks/>
          </p:cNvSpPr>
          <p:nvPr/>
        </p:nvSpPr>
        <p:spPr>
          <a:xfrm>
            <a:off x="228600" y="7119196"/>
            <a:ext cx="6248400" cy="2329604"/>
          </a:xfrm>
          <a:prstGeom prst="rect">
            <a:avLst/>
          </a:prstGeom>
        </p:spPr>
        <p:txBody>
          <a:bodyPr vert="horz" lIns="95784" tIns="47893" rIns="95784" bIns="47893">
            <a:normAutofit fontScale="62500" lnSpcReduction="2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b="1" dirty="0"/>
              <a:t>Duval County Public School District Rules: </a:t>
            </a:r>
          </a:p>
          <a:p>
            <a:pPr lvl="1"/>
            <a:r>
              <a:rPr lang="en-US" dirty="0"/>
              <a:t>The June 30 </a:t>
            </a:r>
            <a:r>
              <a:rPr lang="en-US" b="1" dirty="0"/>
              <a:t>Financial Review/Audit </a:t>
            </a:r>
            <a:r>
              <a:rPr lang="en-US" dirty="0"/>
              <a:t>must be submitted to the school’s bookkeeper with a copy of the June bank statement.</a:t>
            </a:r>
          </a:p>
          <a:p>
            <a:pPr lvl="1"/>
            <a:r>
              <a:rPr lang="en-US" b="1" dirty="0"/>
              <a:t>Outside School Related Organization Monthly Reports</a:t>
            </a:r>
            <a:r>
              <a:rPr lang="en-US" dirty="0"/>
              <a:t> must be submitted to the school’s bookkeeper </a:t>
            </a:r>
            <a:r>
              <a:rPr lang="en-US" b="1" dirty="0"/>
              <a:t>each month</a:t>
            </a:r>
            <a:r>
              <a:rPr lang="en-US" dirty="0"/>
              <a:t>.</a:t>
            </a:r>
          </a:p>
          <a:p>
            <a:pPr lvl="1"/>
            <a:r>
              <a:rPr lang="en-US" dirty="0"/>
              <a:t>The </a:t>
            </a:r>
            <a:r>
              <a:rPr lang="en-US" b="1" dirty="0"/>
              <a:t>request for</a:t>
            </a:r>
            <a:r>
              <a:rPr lang="en-US" dirty="0"/>
              <a:t> </a:t>
            </a:r>
            <a:r>
              <a:rPr lang="en-US" b="1" dirty="0"/>
              <a:t>fundraising activity</a:t>
            </a:r>
            <a:r>
              <a:rPr lang="en-US" dirty="0"/>
              <a:t> form must be submitted and approved by the Principal before any fundraising begins.  </a:t>
            </a:r>
          </a:p>
        </p:txBody>
      </p:sp>
    </p:spTree>
    <p:extLst>
      <p:ext uri="{BB962C8B-B14F-4D97-AF65-F5344CB8AC3E}">
        <p14:creationId xmlns:p14="http://schemas.microsoft.com/office/powerpoint/2010/main" val="4070549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7850"/>
            <a:ext cx="6172200" cy="881634"/>
          </a:xfrm>
        </p:spPr>
        <p:txBody>
          <a:bodyPr>
            <a:normAutofit/>
          </a:bodyPr>
          <a:lstStyle/>
          <a:p>
            <a:r>
              <a:rPr lang="en-US" sz="3800" dirty="0"/>
              <a:t>#2 Soliciting Funds</a:t>
            </a:r>
          </a:p>
        </p:txBody>
      </p:sp>
      <p:sp>
        <p:nvSpPr>
          <p:cNvPr id="3" name="Content Placeholder 2"/>
          <p:cNvSpPr>
            <a:spLocks noGrp="1"/>
          </p:cNvSpPr>
          <p:nvPr>
            <p:ph sz="quarter" idx="1"/>
          </p:nvPr>
        </p:nvSpPr>
        <p:spPr>
          <a:xfrm>
            <a:off x="459486" y="2311400"/>
            <a:ext cx="6169914" cy="7346950"/>
          </a:xfrm>
        </p:spPr>
        <p:txBody>
          <a:bodyPr>
            <a:normAutofit fontScale="92500" lnSpcReduction="10000"/>
          </a:bodyPr>
          <a:lstStyle/>
          <a:p>
            <a:r>
              <a:rPr lang="en-US" b="1" dirty="0"/>
              <a:t>Membership dues</a:t>
            </a:r>
            <a:r>
              <a:rPr lang="en-US" dirty="0"/>
              <a:t> are a primary source of funding for PTAs.  </a:t>
            </a:r>
          </a:p>
          <a:p>
            <a:r>
              <a:rPr lang="en-US" b="1" dirty="0"/>
              <a:t>Fundraising </a:t>
            </a:r>
            <a:r>
              <a:rPr lang="en-US" dirty="0"/>
              <a:t>is not a primary function of PTA but can enhance the programs that promote the objectives of PTAs. </a:t>
            </a:r>
          </a:p>
          <a:p>
            <a:pPr lvl="1"/>
            <a:r>
              <a:rPr lang="en-US" dirty="0"/>
              <a:t>PTAs should use the 3 to 1 rule.  Plan 3 projects for every 1 fundraiser.  </a:t>
            </a:r>
          </a:p>
          <a:p>
            <a:pPr lvl="1"/>
            <a:r>
              <a:rPr lang="en-US" dirty="0"/>
              <a:t>The President signs contracts, as a representative of the PTA not as an individual. </a:t>
            </a:r>
          </a:p>
          <a:p>
            <a:r>
              <a:rPr lang="en-US" b="1" dirty="0"/>
              <a:t>Sponsorships and in-kind donations</a:t>
            </a:r>
            <a:r>
              <a:rPr lang="en-US" dirty="0"/>
              <a:t> are also an appropriate means of funding projects. </a:t>
            </a:r>
          </a:p>
          <a:p>
            <a:pPr lvl="1"/>
            <a:r>
              <a:rPr lang="en-US" dirty="0"/>
              <a:t>Issue receipts and/or thank you letters. </a:t>
            </a:r>
          </a:p>
          <a:p>
            <a:pPr lvl="1"/>
            <a:r>
              <a:rPr lang="en-US" dirty="0"/>
              <a:t>PTAs cannot endorse products, companies or foundations. </a:t>
            </a:r>
          </a:p>
          <a:p>
            <a:pPr marL="0" indent="0">
              <a:buNone/>
            </a:pPr>
            <a:endParaRPr lang="en-US" dirty="0"/>
          </a:p>
        </p:txBody>
      </p:sp>
    </p:spTree>
    <p:extLst>
      <p:ext uri="{BB962C8B-B14F-4D97-AF65-F5344CB8AC3E}">
        <p14:creationId xmlns:p14="http://schemas.microsoft.com/office/powerpoint/2010/main" val="4241111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7650"/>
            <a:ext cx="6172200" cy="1651000"/>
          </a:xfrm>
        </p:spPr>
        <p:txBody>
          <a:bodyPr>
            <a:normAutofit/>
          </a:bodyPr>
          <a:lstStyle/>
          <a:p>
            <a:r>
              <a:rPr lang="en-US" sz="3800" dirty="0"/>
              <a:t>#1 Be Responsible</a:t>
            </a:r>
          </a:p>
        </p:txBody>
      </p:sp>
      <p:sp>
        <p:nvSpPr>
          <p:cNvPr id="3" name="Content Placeholder 2"/>
          <p:cNvSpPr>
            <a:spLocks noGrp="1"/>
          </p:cNvSpPr>
          <p:nvPr>
            <p:ph sz="quarter" idx="1"/>
          </p:nvPr>
        </p:nvSpPr>
        <p:spPr>
          <a:xfrm>
            <a:off x="228600" y="2373313"/>
            <a:ext cx="6115050" cy="4292600"/>
          </a:xfrm>
        </p:spPr>
        <p:txBody>
          <a:bodyPr>
            <a:normAutofit/>
          </a:bodyPr>
          <a:lstStyle/>
          <a:p>
            <a:r>
              <a:rPr lang="en-US" dirty="0"/>
              <a:t>A successful Treasurer is accurate, organized, honest, dependable, and consistent. </a:t>
            </a:r>
          </a:p>
          <a:p>
            <a:r>
              <a:rPr lang="en-US" dirty="0"/>
              <a:t>Be transparent. </a:t>
            </a:r>
          </a:p>
          <a:p>
            <a:r>
              <a:rPr lang="en-US" dirty="0"/>
              <a:t>The president should work closely with the treasurer. </a:t>
            </a:r>
          </a:p>
          <a:p>
            <a:r>
              <a:rPr lang="en-US" dirty="0"/>
              <a:t>Ensure the money is spent to support the PTA mission.</a:t>
            </a:r>
          </a:p>
        </p:txBody>
      </p:sp>
    </p:spTree>
    <p:extLst>
      <p:ext uri="{BB962C8B-B14F-4D97-AF65-F5344CB8AC3E}">
        <p14:creationId xmlns:p14="http://schemas.microsoft.com/office/powerpoint/2010/main" val="811718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12750"/>
            <a:ext cx="6172200" cy="1294384"/>
          </a:xfrm>
        </p:spPr>
        <p:txBody>
          <a:bodyPr>
            <a:normAutofit/>
          </a:bodyPr>
          <a:lstStyle/>
          <a:p>
            <a:r>
              <a:rPr lang="en-US" sz="3800" dirty="0"/>
              <a:t>Questions</a:t>
            </a:r>
          </a:p>
        </p:txBody>
      </p:sp>
      <p:sp>
        <p:nvSpPr>
          <p:cNvPr id="3" name="Content Placeholder 2"/>
          <p:cNvSpPr>
            <a:spLocks noGrp="1"/>
          </p:cNvSpPr>
          <p:nvPr>
            <p:ph sz="quarter" idx="1"/>
          </p:nvPr>
        </p:nvSpPr>
        <p:spPr/>
        <p:txBody>
          <a:bodyPr/>
          <a:lstStyle/>
          <a:p>
            <a:r>
              <a:rPr lang="en-US" dirty="0"/>
              <a:t>Cathy </a:t>
            </a:r>
            <a:r>
              <a:rPr lang="en-US"/>
              <a:t>Guiler, </a:t>
            </a:r>
            <a:r>
              <a:rPr lang="en-US" dirty="0"/>
              <a:t>Treasurer, DCCPTA</a:t>
            </a:r>
          </a:p>
          <a:p>
            <a:pPr lvl="1"/>
            <a:r>
              <a:rPr lang="en-US" dirty="0">
                <a:hlinkClick r:id="rId2"/>
              </a:rPr>
              <a:t>treasurer@dccpta.org</a:t>
            </a:r>
            <a:endParaRPr lang="en-US" dirty="0"/>
          </a:p>
          <a:p>
            <a:pPr marL="383140" lvl="1" indent="0">
              <a:buNone/>
            </a:pPr>
            <a:endParaRPr lang="en-US" dirty="0"/>
          </a:p>
          <a:p>
            <a:pPr marL="383140" lvl="1" indent="0">
              <a:buNone/>
            </a:pPr>
            <a:endParaRPr lang="en-US" dirty="0"/>
          </a:p>
          <a:p>
            <a:r>
              <a:rPr lang="en-US" dirty="0"/>
              <a:t>Thank you for attending!</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2146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5593976" cy="1322296"/>
          </a:xfrm>
        </p:spPr>
        <p:txBody>
          <a:bodyPr>
            <a:normAutofit/>
          </a:bodyPr>
          <a:lstStyle/>
          <a:p>
            <a:r>
              <a:rPr lang="en-US" sz="3800" dirty="0"/>
              <a:t>#9	</a:t>
            </a:r>
            <a:r>
              <a:rPr lang="en-US" sz="3800" b="1" dirty="0"/>
              <a:t>Dues are important.</a:t>
            </a:r>
            <a:endParaRPr lang="en-US" sz="3800" dirty="0"/>
          </a:p>
        </p:txBody>
      </p:sp>
      <p:sp>
        <p:nvSpPr>
          <p:cNvPr id="3" name="Content Placeholder 2"/>
          <p:cNvSpPr>
            <a:spLocks noGrp="1"/>
          </p:cNvSpPr>
          <p:nvPr>
            <p:ph sz="quarter" idx="1"/>
          </p:nvPr>
        </p:nvSpPr>
        <p:spPr>
          <a:xfrm>
            <a:off x="762000" y="2641602"/>
            <a:ext cx="5082988" cy="5068523"/>
          </a:xfrm>
        </p:spPr>
        <p:txBody>
          <a:bodyPr>
            <a:normAutofit/>
          </a:bodyPr>
          <a:lstStyle/>
          <a:p>
            <a:r>
              <a:rPr lang="en-US" dirty="0"/>
              <a:t>State and National dues must be remitted to Florida PTA monthly ($3.50 per member).  </a:t>
            </a:r>
          </a:p>
          <a:p>
            <a:r>
              <a:rPr lang="en-US" dirty="0"/>
              <a:t>Duval County Council dues are due November 1 ($35 per local unit).</a:t>
            </a:r>
          </a:p>
        </p:txBody>
      </p:sp>
    </p:spTree>
    <p:extLst>
      <p:ext uri="{BB962C8B-B14F-4D97-AF65-F5344CB8AC3E}">
        <p14:creationId xmlns:p14="http://schemas.microsoft.com/office/powerpoint/2010/main" val="2798073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 name="Picture 158"/>
          <p:cNvPicPr>
            <a:picLocks noChangeAspect="1"/>
          </p:cNvPicPr>
          <p:nvPr/>
        </p:nvPicPr>
        <p:blipFill>
          <a:blip r:embed="rId2"/>
          <a:stretch>
            <a:fillRect/>
          </a:stretch>
        </p:blipFill>
        <p:spPr>
          <a:xfrm>
            <a:off x="76200" y="609600"/>
            <a:ext cx="6705600" cy="8612094"/>
          </a:xfrm>
          <a:prstGeom prst="rect">
            <a:avLst/>
          </a:prstGeom>
          <a:ln>
            <a:solidFill>
              <a:schemeClr val="tx1"/>
            </a:solidFill>
          </a:ln>
        </p:spPr>
      </p:pic>
    </p:spTree>
    <p:extLst>
      <p:ext uri="{BB962C8B-B14F-4D97-AF65-F5344CB8AC3E}">
        <p14:creationId xmlns:p14="http://schemas.microsoft.com/office/powerpoint/2010/main" val="1747564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143000"/>
            <a:ext cx="6553200" cy="7983655"/>
          </a:xfrm>
          <a:prstGeom prst="rect">
            <a:avLst/>
          </a:prstGeom>
        </p:spPr>
      </p:pic>
    </p:spTree>
    <p:extLst>
      <p:ext uri="{BB962C8B-B14F-4D97-AF65-F5344CB8AC3E}">
        <p14:creationId xmlns:p14="http://schemas.microsoft.com/office/powerpoint/2010/main" val="263142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30200"/>
            <a:ext cx="5753100" cy="1238250"/>
          </a:xfrm>
        </p:spPr>
        <p:txBody>
          <a:bodyPr>
            <a:normAutofit fontScale="90000"/>
          </a:bodyPr>
          <a:lstStyle/>
          <a:p>
            <a:br>
              <a:rPr lang="en-US" sz="3800" dirty="0"/>
            </a:br>
            <a:r>
              <a:rPr lang="en-US" sz="3800" dirty="0"/>
              <a:t>#8	</a:t>
            </a:r>
            <a:r>
              <a:rPr lang="en-US" sz="3800" b="1" dirty="0"/>
              <a:t>Money In &amp; Money Out:</a:t>
            </a:r>
            <a:br>
              <a:rPr lang="en-US" sz="3800" b="1" dirty="0"/>
            </a:br>
            <a:r>
              <a:rPr lang="en-US" sz="3800" b="1" dirty="0"/>
              <a:t>	Deposits</a:t>
            </a:r>
            <a:br>
              <a:rPr lang="en-US" sz="3800" b="1" dirty="0"/>
            </a:br>
            <a:endParaRPr lang="en-US" sz="3800" dirty="0"/>
          </a:p>
        </p:txBody>
      </p:sp>
      <p:sp>
        <p:nvSpPr>
          <p:cNvPr id="3" name="Content Placeholder 2"/>
          <p:cNvSpPr>
            <a:spLocks noGrp="1"/>
          </p:cNvSpPr>
          <p:nvPr>
            <p:ph sz="quarter" idx="1"/>
          </p:nvPr>
        </p:nvSpPr>
        <p:spPr>
          <a:xfrm>
            <a:off x="228600" y="2559050"/>
            <a:ext cx="6096000" cy="6438900"/>
          </a:xfrm>
        </p:spPr>
        <p:txBody>
          <a:bodyPr>
            <a:normAutofit/>
          </a:bodyPr>
          <a:lstStyle/>
          <a:p>
            <a:r>
              <a:rPr lang="en-US" sz="2900" dirty="0"/>
              <a:t>Use </a:t>
            </a:r>
            <a:r>
              <a:rPr lang="en-US" sz="2900" b="1" dirty="0"/>
              <a:t>Deposit Count Form </a:t>
            </a:r>
            <a:r>
              <a:rPr lang="en-US" sz="2900" dirty="0"/>
              <a:t>every time you count or collect money. </a:t>
            </a:r>
          </a:p>
          <a:p>
            <a:pPr lvl="1"/>
            <a:r>
              <a:rPr lang="en-US" sz="2900" dirty="0"/>
              <a:t>Two people count the money.</a:t>
            </a:r>
          </a:p>
          <a:p>
            <a:pPr lvl="1"/>
            <a:r>
              <a:rPr lang="en-US" sz="2900" dirty="0"/>
              <a:t>Two people promptly deposit money into PTA’s bank account.</a:t>
            </a:r>
          </a:p>
          <a:p>
            <a:pPr lvl="1"/>
            <a:r>
              <a:rPr lang="en-US" sz="2900" dirty="0"/>
              <a:t>Attach deposit slip to Deposit Count Form.</a:t>
            </a:r>
          </a:p>
        </p:txBody>
      </p:sp>
    </p:spTree>
    <p:extLst>
      <p:ext uri="{BB962C8B-B14F-4D97-AF65-F5344CB8AC3E}">
        <p14:creationId xmlns:p14="http://schemas.microsoft.com/office/powerpoint/2010/main" val="4033985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2" y="247652"/>
            <a:ext cx="6242170" cy="9356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2870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30200"/>
            <a:ext cx="5753100" cy="1238250"/>
          </a:xfrm>
        </p:spPr>
        <p:txBody>
          <a:bodyPr>
            <a:normAutofit fontScale="90000"/>
          </a:bodyPr>
          <a:lstStyle/>
          <a:p>
            <a:r>
              <a:rPr lang="en-US" sz="3800" dirty="0"/>
              <a:t>#8	</a:t>
            </a:r>
            <a:r>
              <a:rPr lang="en-US" sz="3800" b="1" dirty="0"/>
              <a:t>Money In &amp; Money Out:</a:t>
            </a:r>
            <a:br>
              <a:rPr lang="en-US" sz="3800" b="1" dirty="0"/>
            </a:br>
            <a:r>
              <a:rPr lang="en-US" sz="3800" b="1" dirty="0"/>
              <a:t>	Checking</a:t>
            </a:r>
            <a:endParaRPr lang="en-US" sz="3800" dirty="0"/>
          </a:p>
        </p:txBody>
      </p:sp>
      <p:sp>
        <p:nvSpPr>
          <p:cNvPr id="3" name="Content Placeholder 2"/>
          <p:cNvSpPr>
            <a:spLocks noGrp="1"/>
          </p:cNvSpPr>
          <p:nvPr>
            <p:ph sz="quarter" idx="1"/>
          </p:nvPr>
        </p:nvSpPr>
        <p:spPr>
          <a:xfrm>
            <a:off x="304800" y="2257570"/>
            <a:ext cx="6019800" cy="7099300"/>
          </a:xfrm>
        </p:spPr>
        <p:txBody>
          <a:bodyPr>
            <a:normAutofit/>
          </a:bodyPr>
          <a:lstStyle/>
          <a:p>
            <a:r>
              <a:rPr lang="en-US" dirty="0"/>
              <a:t>Use </a:t>
            </a:r>
            <a:r>
              <a:rPr lang="en-US" b="1" dirty="0"/>
              <a:t>Check Request Form </a:t>
            </a:r>
            <a:r>
              <a:rPr lang="en-US" dirty="0"/>
              <a:t>for every disbursement.</a:t>
            </a:r>
          </a:p>
          <a:p>
            <a:pPr lvl="1"/>
            <a:r>
              <a:rPr lang="en-US" dirty="0"/>
              <a:t>Attach receipts. </a:t>
            </a:r>
          </a:p>
          <a:p>
            <a:pPr lvl="1"/>
            <a:r>
              <a:rPr lang="en-US" dirty="0"/>
              <a:t>Three individuals authorized to sign checks should never be related to each other. </a:t>
            </a:r>
          </a:p>
          <a:p>
            <a:pPr lvl="1"/>
            <a:r>
              <a:rPr lang="en-US" dirty="0"/>
              <a:t>At least two people must sign check.</a:t>
            </a:r>
          </a:p>
          <a:p>
            <a:pPr lvl="1"/>
            <a:r>
              <a:rPr lang="en-US" dirty="0"/>
              <a:t>Pay all bills by check and in a timely manner. </a:t>
            </a:r>
          </a:p>
          <a:p>
            <a:pPr lvl="1"/>
            <a:r>
              <a:rPr lang="en-US" dirty="0"/>
              <a:t>Never sign a blank check or make a check out to cash. </a:t>
            </a:r>
          </a:p>
          <a:p>
            <a:pPr lvl="1"/>
            <a:r>
              <a:rPr lang="en-US" dirty="0"/>
              <a:t>DCC PTA does not recommend the use of debit/check cards for paying expenses.</a:t>
            </a:r>
          </a:p>
          <a:p>
            <a:endParaRPr lang="en-US" dirty="0"/>
          </a:p>
        </p:txBody>
      </p:sp>
    </p:spTree>
    <p:extLst>
      <p:ext uri="{BB962C8B-B14F-4D97-AF65-F5344CB8AC3E}">
        <p14:creationId xmlns:p14="http://schemas.microsoft.com/office/powerpoint/2010/main" val="265722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495302"/>
            <a:ext cx="6324600" cy="9055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17670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1036</TotalTime>
  <Words>1486</Words>
  <Application>Microsoft Office PowerPoint</Application>
  <PresentationFormat>A4 Paper (210x297 mm)</PresentationFormat>
  <Paragraphs>156</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Tw Cen MT</vt:lpstr>
      <vt:lpstr>Wingdings</vt:lpstr>
      <vt:lpstr>Wingdings 2</vt:lpstr>
      <vt:lpstr>Median</vt:lpstr>
      <vt:lpstr>Treasurer’s Top Ten Tasks</vt:lpstr>
      <vt:lpstr>#10 You are not alone. You have resources.</vt:lpstr>
      <vt:lpstr>#9 Dues are important.</vt:lpstr>
      <vt:lpstr>PowerPoint Presentation</vt:lpstr>
      <vt:lpstr>PowerPoint Presentation</vt:lpstr>
      <vt:lpstr> #8 Money In &amp; Money Out:  Deposits </vt:lpstr>
      <vt:lpstr>PowerPoint Presentation</vt:lpstr>
      <vt:lpstr>#8 Money In &amp; Money Out:  Checking</vt:lpstr>
      <vt:lpstr>PowerPoint Presentation</vt:lpstr>
      <vt:lpstr>#8  Money In &amp; Money Out:  Electronic Banking</vt:lpstr>
      <vt:lpstr>#7 Budget</vt:lpstr>
      <vt:lpstr>PowerPoint Presentation</vt:lpstr>
      <vt:lpstr>#6 Document Everything</vt:lpstr>
      <vt:lpstr>#5 Insurance</vt:lpstr>
      <vt:lpstr>#4 Reporting is Important</vt:lpstr>
      <vt:lpstr>PowerPoint Presentation</vt:lpstr>
      <vt:lpstr>#4 Reporting is Important</vt:lpstr>
      <vt:lpstr>PowerPoint Presentation</vt:lpstr>
      <vt:lpstr>#4 Reporting is Important</vt:lpstr>
      <vt:lpstr>PowerPoint Presentation</vt:lpstr>
      <vt:lpstr>#4 Reporting is Important</vt:lpstr>
      <vt:lpstr>PowerPoint Presentation</vt:lpstr>
      <vt:lpstr>#3 Rules you don’t want to violate (IRS, FLDOR, PTA, District)</vt:lpstr>
      <vt:lpstr>#3 Rules you don’t want to violate (IRS, FLDOR, PTA, District)</vt:lpstr>
      <vt:lpstr>#3 Rules you don’t want to violate (IRS, FLDOR, PTA, District)</vt:lpstr>
      <vt:lpstr>#3 Rules you don’t want to violate (IRS, FLDOR, PTA, District)</vt:lpstr>
      <vt:lpstr>#2 Soliciting Funds</vt:lpstr>
      <vt:lpstr>#1 Be Responsible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Treasurer’s Top Ten Tasks</dc:title>
  <dc:creator>DALE EISMAN</dc:creator>
  <cp:lastModifiedBy>Theresa Rogers</cp:lastModifiedBy>
  <cp:revision>97</cp:revision>
  <cp:lastPrinted>2014-06-26T23:47:11Z</cp:lastPrinted>
  <dcterms:created xsi:type="dcterms:W3CDTF">2012-09-06T18:44:00Z</dcterms:created>
  <dcterms:modified xsi:type="dcterms:W3CDTF">2020-07-30T03:04:14Z</dcterms:modified>
</cp:coreProperties>
</file>